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62" r:id="rId2"/>
    <p:sldId id="256" r:id="rId3"/>
    <p:sldId id="257" r:id="rId4"/>
    <p:sldId id="258" r:id="rId5"/>
    <p:sldId id="292" r:id="rId6"/>
    <p:sldId id="260" r:id="rId7"/>
    <p:sldId id="263" r:id="rId8"/>
    <p:sldId id="264" r:id="rId9"/>
    <p:sldId id="266" r:id="rId10"/>
    <p:sldId id="268" r:id="rId11"/>
    <p:sldId id="269" r:id="rId12"/>
    <p:sldId id="270" r:id="rId13"/>
    <p:sldId id="271" r:id="rId14"/>
    <p:sldId id="273" r:id="rId15"/>
    <p:sldId id="274" r:id="rId16"/>
    <p:sldId id="275" r:id="rId17"/>
    <p:sldId id="276" r:id="rId18"/>
    <p:sldId id="277" r:id="rId19"/>
    <p:sldId id="278" r:id="rId20"/>
    <p:sldId id="280" r:id="rId21"/>
    <p:sldId id="281" r:id="rId22"/>
    <p:sldId id="279" r:id="rId23"/>
    <p:sldId id="282" r:id="rId24"/>
    <p:sldId id="293" r:id="rId25"/>
    <p:sldId id="283" r:id="rId26"/>
    <p:sldId id="286" r:id="rId27"/>
    <p:sldId id="285" r:id="rId28"/>
    <p:sldId id="287" r:id="rId29"/>
    <p:sldId id="288" r:id="rId30"/>
    <p:sldId id="289" r:id="rId31"/>
    <p:sldId id="290" r:id="rId32"/>
    <p:sldId id="291"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3971" autoAdjust="0"/>
    <p:restoredTop sz="90929"/>
  </p:normalViewPr>
  <p:slideViewPr>
    <p:cSldViewPr>
      <p:cViewPr varScale="1">
        <p:scale>
          <a:sx n="109" d="100"/>
          <a:sy n="109" d="100"/>
        </p:scale>
        <p:origin x="-4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F703F0-9448-4DCC-8E6B-75691F08CF0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6ED2CD-166F-4E70-A03E-4E42F3068E6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E4B6F0-A830-42C7-AFEE-2A71B2EE033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35D93F8-5D00-450A-BC3A-6CB7C853107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941C7D0-49AC-48E8-9158-77C6A0256F1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6861E7A-FEBB-4BCE-9D4D-4CFAA5BBE55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688F47-6726-4F82-A6EA-A671F313198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1A6D8D-627E-4C3C-BE78-7869AAC3416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473FC7-9B24-474F-900C-65D75F4B886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BA10BC9-297F-42E8-89EC-C2472CEF443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F4F23BE-B0CD-4E9D-9F46-7FCD57B6F02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3115022-9707-4F2B-B585-46546E612EF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0906B9-4E22-4C23-A08F-AB8DF0F7B33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DCFFE0-84CC-4883-98A1-1009324BD1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A31A99-993C-4271-8286-560FA7878FD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hyperlink" Target="http://images.google.com/imgres?imgurl=http://www.sproutnet.com/dill_sprouts.jpg&amp;imgrefurl=http://www.sproutnet.com/sprouting_seed_varieties.htm&amp;h=600&amp;w=800&amp;sz=319&amp;hl=en&amp;start=2&amp;um=1&amp;tbnid=XEtFX96bFQjThM:&amp;tbnh=107&amp;tbnw=143&amp;prev=/images?q=dill+seed&amp;um=1&amp;hl=en" TargetMode="External"/><Relationship Id="rId6"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images.google.com/imgres?imgurl=http://www.sproutnet.com/dill_sprouts.jpg&amp;imgrefurl=http://www.sproutnet.com/sprouting_seed_varieties.htm&amp;h=600&amp;w=800&amp;sz=319&amp;hl=en&amp;start=2&amp;um=1&amp;tbnid=XEtFX96bFQjThM:&amp;tbnh=107&amp;tbnw=143&amp;prev=/images?q=dill+seed&amp;um=1&amp;hl=en" TargetMode="External"/><Relationship Id="rId5" Type="http://schemas.openxmlformats.org/officeDocument/2006/relationships/image" Target="../media/image18.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 Type="http://schemas.openxmlformats.org/officeDocument/2006/relationships/hyperlink" Target="http://images.google.com/imgres?imgurl=http://www.stopwatchmarketing.com/blog/wp-content/uploads/2007/09/stopwatch.jpg&amp;imgrefurl=http://www.stopwatchmarketing.com/blog/?m=200709&amp;h=856&amp;w=616&amp;sz=62&amp;hl=en&amp;start=12&amp;um=1&amp;tbnid=3ESEs93JllUSaM:&amp;tbnh=145&amp;tbnw=104&amp;prev=/images?q=stopwatch&amp;um=1&amp;hl=en" TargetMode="External"/><Relationship Id="rId12"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0"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26.jpeg"/><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30.jpeg"/><Relationship Id="rId5" Type="http://schemas.openxmlformats.org/officeDocument/2006/relationships/hyperlink" Target="http://images.google.com/imgres?imgurl=http://www.stopwatchmarketing.com/blog/wp-content/uploads/2007/09/stopwatch.jpg&amp;imgrefurl=http://www.stopwatchmarketing.com/blog/?m=200709&amp;h=856&amp;w=616&amp;sz=62&amp;hl=en&amp;start=12&amp;um=1&amp;tbnid=3ESEs93JllUSaM:&amp;tbnh=145&amp;tbnw=104&amp;prev=/images?q=stopwatch&amp;um=1&amp;hl=en" TargetMode="External"/><Relationship Id="rId6" Type="http://schemas.openxmlformats.org/officeDocument/2006/relationships/image" Target="../media/image35.jpeg"/><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2.jpeg"/><Relationship Id="rId1" Type="http://schemas.openxmlformats.org/officeDocument/2006/relationships/slideLayout" Target="../slideLayouts/slideLayout13.xml"/><Relationship Id="rId2"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30.jpeg"/><Relationship Id="rId5" Type="http://schemas.openxmlformats.org/officeDocument/2006/relationships/hyperlink" Target="http://images.google.com/imgres?imgurl=http://www.stopwatchmarketing.com/blog/wp-content/uploads/2007/09/stopwatch.jpg&amp;imgrefurl=http://www.stopwatchmarketing.com/blog/?m=200709&amp;h=856&amp;w=616&amp;sz=62&amp;hl=en&amp;start=12&amp;um=1&amp;tbnid=3ESEs93JllUSaM:&amp;tbnh=145&amp;tbnw=104&amp;prev=/images?q=stopwatch&amp;um=1&amp;hl=en" TargetMode="External"/><Relationship Id="rId6" Type="http://schemas.openxmlformats.org/officeDocument/2006/relationships/image" Target="../media/image35.jpeg"/><Relationship Id="rId7" Type="http://schemas.openxmlformats.org/officeDocument/2006/relationships/image" Target="../media/image29.jpeg"/><Relationship Id="rId1" Type="http://schemas.openxmlformats.org/officeDocument/2006/relationships/slideLayout" Target="../slideLayouts/slideLayout14.xml"/><Relationship Id="rId2"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gif"/><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 State Lab Review</a:t>
            </a:r>
            <a:endParaRPr lang="en-US" dirty="0"/>
          </a:p>
        </p:txBody>
      </p:sp>
      <p:pic>
        <p:nvPicPr>
          <p:cNvPr id="4" name="Picture 3"/>
          <p:cNvPicPr>
            <a:picLocks noChangeAspect="1"/>
          </p:cNvPicPr>
          <p:nvPr/>
        </p:nvPicPr>
        <p:blipFill>
          <a:blip r:embed="rId2"/>
          <a:stretch>
            <a:fillRect/>
          </a:stretch>
        </p:blipFill>
        <p:spPr>
          <a:xfrm>
            <a:off x="1752600" y="2133600"/>
            <a:ext cx="5334000" cy="37515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447800"/>
            <a:ext cx="7391400" cy="5410200"/>
          </a:xfrm>
        </p:spPr>
        <p:txBody>
          <a:bodyPr/>
          <a:lstStyle/>
          <a:p>
            <a:pPr>
              <a:lnSpc>
                <a:spcPct val="90000"/>
              </a:lnSpc>
            </a:pPr>
            <a:r>
              <a:rPr lang="en-US" sz="3800" u="sng" dirty="0" smtClean="0"/>
              <a:t>What we Learned – </a:t>
            </a:r>
          </a:p>
          <a:p>
            <a:pPr>
              <a:lnSpc>
                <a:spcPct val="90000"/>
              </a:lnSpc>
            </a:pPr>
            <a:endParaRPr lang="en-US" sz="3800" u="sng" dirty="0" smtClean="0"/>
          </a:p>
          <a:p>
            <a:pPr lvl="1">
              <a:lnSpc>
                <a:spcPct val="90000"/>
              </a:lnSpc>
            </a:pPr>
            <a:r>
              <a:rPr lang="en-US" sz="2600" dirty="0" smtClean="0"/>
              <a:t>Small molecules (glucose, iodine) CAN DIFFUSE through a membrane on their own.  </a:t>
            </a:r>
          </a:p>
          <a:p>
            <a:pPr lvl="1">
              <a:lnSpc>
                <a:spcPct val="90000"/>
              </a:lnSpc>
            </a:pPr>
            <a:endParaRPr lang="en-US" sz="2600" dirty="0" smtClean="0"/>
          </a:p>
          <a:p>
            <a:pPr lvl="1">
              <a:lnSpc>
                <a:spcPct val="90000"/>
              </a:lnSpc>
            </a:pPr>
            <a:r>
              <a:rPr lang="en-US" sz="2600" dirty="0" smtClean="0"/>
              <a:t>Large molecules (starch) CAN NOT DIFFUSE through a membrane on their own.  </a:t>
            </a:r>
          </a:p>
          <a:p>
            <a:pPr lvl="1">
              <a:lnSpc>
                <a:spcPct val="90000"/>
              </a:lnSpc>
            </a:pPr>
            <a:endParaRPr lang="en-US" sz="2600" dirty="0" smtClean="0"/>
          </a:p>
          <a:p>
            <a:pPr lvl="1">
              <a:lnSpc>
                <a:spcPct val="90000"/>
              </a:lnSpc>
            </a:pPr>
            <a:r>
              <a:rPr lang="en-US" sz="2600" dirty="0" smtClean="0"/>
              <a:t>You can use indicators to identify the presence of specific substances.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5486400" cy="1828800"/>
          </a:xfrm>
        </p:spPr>
        <p:txBody>
          <a:bodyPr/>
          <a:lstStyle/>
          <a:p>
            <a:r>
              <a:rPr lang="en-US" u="sng" dirty="0" smtClean="0"/>
              <a:t>What we did – </a:t>
            </a:r>
            <a:endParaRPr lang="en-US" dirty="0" smtClean="0"/>
          </a:p>
          <a:p>
            <a:pPr lvl="1"/>
            <a:r>
              <a:rPr lang="en-US" sz="1800" dirty="0" smtClean="0"/>
              <a:t>Looked at red onion cells under microscope</a:t>
            </a:r>
          </a:p>
          <a:p>
            <a:pPr lvl="1"/>
            <a:r>
              <a:rPr lang="en-US" sz="1800" dirty="0" smtClean="0"/>
              <a:t>Added salt water to the onion cells</a:t>
            </a:r>
          </a:p>
          <a:p>
            <a:pPr lvl="1"/>
            <a:r>
              <a:rPr lang="en-US" sz="1800" dirty="0" smtClean="0"/>
              <a:t>Added distilled water to the onion cells</a:t>
            </a:r>
          </a:p>
          <a:p>
            <a:pPr lvl="1"/>
            <a:endParaRPr lang="en-US" sz="1800" dirty="0" smtClean="0"/>
          </a:p>
          <a:p>
            <a:pPr lvl="1"/>
            <a:endParaRPr lang="en-US" sz="1800" dirty="0" smtClean="0"/>
          </a:p>
          <a:p>
            <a:pPr lvl="1">
              <a:buNone/>
            </a:pPr>
            <a:endParaRPr lang="en-US" sz="1800" dirty="0" smtClean="0"/>
          </a:p>
        </p:txBody>
      </p:sp>
      <p:sp>
        <p:nvSpPr>
          <p:cNvPr id="4" name="Rectangle 2"/>
          <p:cNvSpPr>
            <a:spLocks noGrp="1" noChangeArrowheads="1"/>
          </p:cNvSpPr>
          <p:nvPr>
            <p:ph type="title"/>
          </p:nvPr>
        </p:nvSpPr>
        <p:spPr>
          <a:xfrm>
            <a:off x="457200" y="-304800"/>
            <a:ext cx="7772400" cy="1143000"/>
          </a:xfrm>
        </p:spPr>
        <p:txBody>
          <a:bodyPr/>
          <a:lstStyle/>
          <a:p>
            <a:r>
              <a:rPr lang="en-US" sz="4300" dirty="0" smtClean="0"/>
              <a:t>Part B</a:t>
            </a:r>
            <a:endParaRPr lang="en-US" sz="4300" dirty="0"/>
          </a:p>
        </p:txBody>
      </p:sp>
      <p:pic>
        <p:nvPicPr>
          <p:cNvPr id="5" name="Picture 4" descr="veg-red-onion_edit"/>
          <p:cNvPicPr>
            <a:picLocks noChangeAspect="1" noChangeArrowheads="1"/>
          </p:cNvPicPr>
          <p:nvPr/>
        </p:nvPicPr>
        <p:blipFill>
          <a:blip r:embed="rId2"/>
          <a:srcRect/>
          <a:stretch>
            <a:fillRect/>
          </a:stretch>
        </p:blipFill>
        <p:spPr bwMode="auto">
          <a:xfrm>
            <a:off x="5943600" y="-406400"/>
            <a:ext cx="3987800" cy="3987800"/>
          </a:xfrm>
          <a:prstGeom prst="rect">
            <a:avLst/>
          </a:prstGeom>
          <a:noFill/>
        </p:spPr>
      </p:pic>
      <p:pic>
        <p:nvPicPr>
          <p:cNvPr id="6" name="Picture 5" descr="microslide dropper"/>
          <p:cNvPicPr>
            <a:picLocks noChangeAspect="1" noChangeArrowheads="1"/>
          </p:cNvPicPr>
          <p:nvPr/>
        </p:nvPicPr>
        <p:blipFill>
          <a:blip r:embed="rId3"/>
          <a:srcRect/>
          <a:stretch>
            <a:fillRect/>
          </a:stretch>
        </p:blipFill>
        <p:spPr bwMode="auto">
          <a:xfrm>
            <a:off x="5029200" y="2819400"/>
            <a:ext cx="2252663" cy="1944688"/>
          </a:xfrm>
          <a:prstGeom prst="rect">
            <a:avLst/>
          </a:prstGeom>
          <a:noFill/>
        </p:spPr>
      </p:pic>
      <p:pic>
        <p:nvPicPr>
          <p:cNvPr id="7" name="Picture 6" descr="Microscope"/>
          <p:cNvPicPr>
            <a:picLocks noChangeAspect="1" noChangeArrowheads="1"/>
          </p:cNvPicPr>
          <p:nvPr/>
        </p:nvPicPr>
        <p:blipFill>
          <a:blip r:embed="rId4"/>
          <a:srcRect/>
          <a:stretch>
            <a:fillRect/>
          </a:stretch>
        </p:blipFill>
        <p:spPr bwMode="auto">
          <a:xfrm>
            <a:off x="7010400" y="3124200"/>
            <a:ext cx="2400300" cy="2400300"/>
          </a:xfrm>
          <a:prstGeom prst="rect">
            <a:avLst/>
          </a:prstGeom>
          <a:noFill/>
        </p:spPr>
      </p:pic>
      <p:sp>
        <p:nvSpPr>
          <p:cNvPr id="8" name="Rectangle 7"/>
          <p:cNvSpPr/>
          <p:nvPr/>
        </p:nvSpPr>
        <p:spPr>
          <a:xfrm>
            <a:off x="381000" y="3343632"/>
            <a:ext cx="4572000" cy="2523768"/>
          </a:xfrm>
          <a:prstGeom prst="rect">
            <a:avLst/>
          </a:prstGeom>
        </p:spPr>
        <p:txBody>
          <a:bodyPr>
            <a:spAutoFit/>
          </a:bodyPr>
          <a:lstStyle/>
          <a:p>
            <a:r>
              <a:rPr lang="en-US" sz="3200" u="sng" dirty="0" smtClean="0"/>
              <a:t>What we saw– </a:t>
            </a:r>
            <a:endParaRPr lang="en-US" sz="3200" dirty="0" smtClean="0"/>
          </a:p>
          <a:p>
            <a:r>
              <a:rPr lang="en-US" sz="1800" dirty="0" smtClean="0"/>
              <a:t>- Salt water caused the onion cells to shrivel and peel away from their cell walls</a:t>
            </a:r>
          </a:p>
          <a:p>
            <a:pPr>
              <a:buFont typeface="Arial"/>
              <a:buChar char="•"/>
            </a:pPr>
            <a:endParaRPr lang="en-US" sz="1800" dirty="0" smtClean="0"/>
          </a:p>
          <a:p>
            <a:r>
              <a:rPr lang="en-US" sz="1800" dirty="0" smtClean="0"/>
              <a:t>- Distilled water caused the cells to swell back to normal</a:t>
            </a:r>
          </a:p>
          <a:p>
            <a:pPr lvl="1"/>
            <a:endParaRPr lang="en-US" sz="1800" dirty="0" smtClean="0"/>
          </a:p>
          <a:p>
            <a:pPr lvl="1">
              <a:buNone/>
            </a:pPr>
            <a:endParaRPr lang="en-US" sz="1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7772400" cy="1143000"/>
          </a:xfrm>
        </p:spPr>
        <p:txBody>
          <a:bodyPr/>
          <a:lstStyle/>
          <a:p>
            <a:r>
              <a:rPr lang="en-US" dirty="0" smtClean="0"/>
              <a:t>What we learned</a:t>
            </a:r>
            <a:endParaRPr lang="en-US" dirty="0"/>
          </a:p>
        </p:txBody>
      </p:sp>
      <p:sp>
        <p:nvSpPr>
          <p:cNvPr id="3" name="Content Placeholder 2"/>
          <p:cNvSpPr>
            <a:spLocks noGrp="1"/>
          </p:cNvSpPr>
          <p:nvPr>
            <p:ph idx="1"/>
          </p:nvPr>
        </p:nvSpPr>
        <p:spPr>
          <a:xfrm>
            <a:off x="381000" y="1143000"/>
            <a:ext cx="7772400" cy="4114800"/>
          </a:xfrm>
        </p:spPr>
        <p:txBody>
          <a:bodyPr/>
          <a:lstStyle/>
          <a:p>
            <a:r>
              <a:rPr lang="en-US" sz="2900" dirty="0" smtClean="0"/>
              <a:t>Salt water causes water to diffuse out of a cell</a:t>
            </a:r>
          </a:p>
          <a:p>
            <a:endParaRPr lang="en-US" sz="2900" dirty="0" smtClean="0"/>
          </a:p>
          <a:p>
            <a:endParaRPr lang="en-US" sz="2900" dirty="0" smtClean="0"/>
          </a:p>
          <a:p>
            <a:pPr>
              <a:buNone/>
            </a:pPr>
            <a:endParaRPr lang="en-US" sz="2900" dirty="0" smtClean="0"/>
          </a:p>
          <a:p>
            <a:pPr>
              <a:buNone/>
            </a:pPr>
            <a:endParaRPr lang="en-US" sz="2900" dirty="0" smtClean="0"/>
          </a:p>
          <a:p>
            <a:r>
              <a:rPr lang="en-US" sz="2900" dirty="0" smtClean="0"/>
              <a:t>Distilled water causes water to diffuse into a cell</a:t>
            </a:r>
          </a:p>
        </p:txBody>
      </p:sp>
      <p:pic>
        <p:nvPicPr>
          <p:cNvPr id="4" name="Picture 3" descr="veg-red-onion_edit"/>
          <p:cNvPicPr>
            <a:picLocks noChangeAspect="1" noChangeArrowheads="1"/>
          </p:cNvPicPr>
          <p:nvPr/>
        </p:nvPicPr>
        <p:blipFill>
          <a:blip r:embed="rId2"/>
          <a:srcRect/>
          <a:stretch>
            <a:fillRect/>
          </a:stretch>
        </p:blipFill>
        <p:spPr bwMode="auto">
          <a:xfrm>
            <a:off x="6832600" y="-685800"/>
            <a:ext cx="2463800" cy="2463800"/>
          </a:xfrm>
          <a:prstGeom prst="rect">
            <a:avLst/>
          </a:prstGeom>
          <a:noFill/>
        </p:spPr>
      </p:pic>
      <p:pic>
        <p:nvPicPr>
          <p:cNvPr id="5" name="Picture 4" descr="bloodcells.gif"/>
          <p:cNvPicPr>
            <a:picLocks noChangeAspect="1"/>
          </p:cNvPicPr>
          <p:nvPr/>
        </p:nvPicPr>
        <p:blipFill>
          <a:blip r:embed="rId3"/>
          <a:stretch>
            <a:fillRect/>
          </a:stretch>
        </p:blipFill>
        <p:spPr>
          <a:xfrm>
            <a:off x="2133600" y="1687876"/>
            <a:ext cx="3113088" cy="2045924"/>
          </a:xfrm>
          <a:prstGeom prst="rect">
            <a:avLst/>
          </a:prstGeom>
        </p:spPr>
      </p:pic>
      <p:pic>
        <p:nvPicPr>
          <p:cNvPr id="6" name="Picture 5" descr="Screen Shot 2014-06-10 at 12.12.46 PM.png"/>
          <p:cNvPicPr>
            <a:picLocks noChangeAspect="1"/>
          </p:cNvPicPr>
          <p:nvPr/>
        </p:nvPicPr>
        <p:blipFill>
          <a:blip r:embed="rId4"/>
          <a:stretch>
            <a:fillRect/>
          </a:stretch>
        </p:blipFill>
        <p:spPr>
          <a:xfrm>
            <a:off x="4038600" y="4381500"/>
            <a:ext cx="5092700" cy="2781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43200" y="1600200"/>
            <a:ext cx="3657600" cy="3355975"/>
          </a:xfrm>
        </p:spPr>
        <p:txBody>
          <a:bodyPr/>
          <a:lstStyle/>
          <a:p>
            <a:r>
              <a:rPr lang="en-US" sz="4000" dirty="0"/>
              <a:t>Relationships and </a:t>
            </a:r>
            <a:r>
              <a:rPr lang="en-US" sz="4000" dirty="0" smtClean="0"/>
              <a:t>Biodiversity</a:t>
            </a:r>
            <a:endParaRPr lang="en-US" sz="4000" dirty="0"/>
          </a:p>
        </p:txBody>
      </p:sp>
      <p:pic>
        <p:nvPicPr>
          <p:cNvPr id="2052" name="Picture 4" descr="curol_otc"/>
          <p:cNvPicPr>
            <a:picLocks noChangeAspect="1" noChangeArrowheads="1"/>
          </p:cNvPicPr>
          <p:nvPr/>
        </p:nvPicPr>
        <p:blipFill>
          <a:blip r:embed="rId2"/>
          <a:srcRect/>
          <a:stretch>
            <a:fillRect/>
          </a:stretch>
        </p:blipFill>
        <p:spPr bwMode="auto">
          <a:xfrm>
            <a:off x="0" y="2209800"/>
            <a:ext cx="2540000" cy="2705100"/>
          </a:xfrm>
          <a:prstGeom prst="rect">
            <a:avLst/>
          </a:prstGeom>
          <a:noFill/>
        </p:spPr>
      </p:pic>
      <p:pic>
        <p:nvPicPr>
          <p:cNvPr id="2053" name="Picture 5" descr="Helianthus"/>
          <p:cNvPicPr>
            <a:picLocks noChangeAspect="1" noChangeArrowheads="1"/>
          </p:cNvPicPr>
          <p:nvPr/>
        </p:nvPicPr>
        <p:blipFill>
          <a:blip r:embed="rId3"/>
          <a:srcRect/>
          <a:stretch>
            <a:fillRect/>
          </a:stretch>
        </p:blipFill>
        <p:spPr bwMode="auto">
          <a:xfrm>
            <a:off x="0" y="4814888"/>
            <a:ext cx="2971800" cy="2043112"/>
          </a:xfrm>
          <a:prstGeom prst="rect">
            <a:avLst/>
          </a:prstGeom>
          <a:noFill/>
          <a:ln w="9525">
            <a:noFill/>
            <a:miter lim="800000"/>
            <a:headEnd/>
            <a:tailEnd/>
          </a:ln>
        </p:spPr>
      </p:pic>
      <p:pic>
        <p:nvPicPr>
          <p:cNvPr id="2058" name="Picture 10" descr="white_oak"/>
          <p:cNvPicPr>
            <a:picLocks noChangeAspect="1" noChangeArrowheads="1"/>
          </p:cNvPicPr>
          <p:nvPr/>
        </p:nvPicPr>
        <p:blipFill>
          <a:blip r:embed="rId4"/>
          <a:srcRect/>
          <a:stretch>
            <a:fillRect/>
          </a:stretch>
        </p:blipFill>
        <p:spPr bwMode="auto">
          <a:xfrm>
            <a:off x="304800" y="228600"/>
            <a:ext cx="2114550" cy="2286000"/>
          </a:xfrm>
          <a:prstGeom prst="rect">
            <a:avLst/>
          </a:prstGeom>
          <a:noFill/>
        </p:spPr>
      </p:pic>
      <p:pic>
        <p:nvPicPr>
          <p:cNvPr id="2059" name="Picture 11" descr="dill_sprouts">
            <a:hlinkClick r:id="rId5"/>
          </p:cNvPr>
          <p:cNvPicPr>
            <a:picLocks noChangeAspect="1" noChangeArrowheads="1"/>
          </p:cNvPicPr>
          <p:nvPr/>
        </p:nvPicPr>
        <p:blipFill>
          <a:blip r:embed="rId6"/>
          <a:srcRect/>
          <a:stretch>
            <a:fillRect/>
          </a:stretch>
        </p:blipFill>
        <p:spPr bwMode="auto">
          <a:xfrm>
            <a:off x="5867400" y="4343400"/>
            <a:ext cx="2743200" cy="2051050"/>
          </a:xfrm>
          <a:prstGeom prst="rect">
            <a:avLst/>
          </a:prstGeom>
          <a:noFill/>
        </p:spPr>
      </p:pic>
      <p:sp>
        <p:nvSpPr>
          <p:cNvPr id="2073" name="Rectangle 25"/>
          <p:cNvSpPr>
            <a:spLocks noChangeArrowheads="1"/>
          </p:cNvSpPr>
          <p:nvPr/>
        </p:nvSpPr>
        <p:spPr bwMode="auto">
          <a:xfrm>
            <a:off x="6858000" y="838200"/>
            <a:ext cx="1752600" cy="2438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074" name="Line 26"/>
          <p:cNvSpPr>
            <a:spLocks noChangeShapeType="1"/>
          </p:cNvSpPr>
          <p:nvPr/>
        </p:nvSpPr>
        <p:spPr bwMode="auto">
          <a:xfrm>
            <a:off x="6858000" y="3048000"/>
            <a:ext cx="1752600" cy="0"/>
          </a:xfrm>
          <a:prstGeom prst="line">
            <a:avLst/>
          </a:prstGeom>
          <a:noFill/>
          <a:ln w="9525">
            <a:solidFill>
              <a:schemeClr val="tx1"/>
            </a:solidFill>
            <a:round/>
            <a:headEnd/>
            <a:tailEnd/>
          </a:ln>
          <a:effectLst/>
        </p:spPr>
        <p:txBody>
          <a:bodyPr/>
          <a:lstStyle/>
          <a:p>
            <a:endParaRPr lang="en-US"/>
          </a:p>
        </p:txBody>
      </p:sp>
      <p:sp>
        <p:nvSpPr>
          <p:cNvPr id="2075" name="Rectangle 27"/>
          <p:cNvSpPr>
            <a:spLocks noChangeArrowheads="1"/>
          </p:cNvSpPr>
          <p:nvPr/>
        </p:nvSpPr>
        <p:spPr bwMode="auto">
          <a:xfrm>
            <a:off x="6934200" y="1066800"/>
            <a:ext cx="228600" cy="1905000"/>
          </a:xfrm>
          <a:prstGeom prst="rect">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a:effectLst/>
        </p:spPr>
        <p:txBody>
          <a:bodyPr wrap="none" anchor="ctr"/>
          <a:lstStyle/>
          <a:p>
            <a:endParaRPr lang="en-US"/>
          </a:p>
        </p:txBody>
      </p:sp>
      <p:sp>
        <p:nvSpPr>
          <p:cNvPr id="2076" name="Rectangle 28"/>
          <p:cNvSpPr>
            <a:spLocks noChangeArrowheads="1"/>
          </p:cNvSpPr>
          <p:nvPr/>
        </p:nvSpPr>
        <p:spPr bwMode="auto">
          <a:xfrm>
            <a:off x="7391400" y="990600"/>
            <a:ext cx="228600" cy="1905000"/>
          </a:xfrm>
          <a:prstGeom prst="rect">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a:effectLst/>
        </p:spPr>
        <p:txBody>
          <a:bodyPr wrap="none" anchor="ctr"/>
          <a:lstStyle/>
          <a:p>
            <a:endParaRPr lang="en-US"/>
          </a:p>
        </p:txBody>
      </p:sp>
      <p:sp>
        <p:nvSpPr>
          <p:cNvPr id="2077" name="Rectangle 29"/>
          <p:cNvSpPr>
            <a:spLocks noChangeArrowheads="1"/>
          </p:cNvSpPr>
          <p:nvPr/>
        </p:nvSpPr>
        <p:spPr bwMode="auto">
          <a:xfrm>
            <a:off x="7772400" y="990600"/>
            <a:ext cx="228600" cy="1905000"/>
          </a:xfrm>
          <a:prstGeom prst="rect">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a:effectLst/>
        </p:spPr>
        <p:txBody>
          <a:bodyPr wrap="none" anchor="ctr"/>
          <a:lstStyle/>
          <a:p>
            <a:endParaRPr lang="en-US"/>
          </a:p>
        </p:txBody>
      </p:sp>
      <p:sp>
        <p:nvSpPr>
          <p:cNvPr id="2078" name="Rectangle 30"/>
          <p:cNvSpPr>
            <a:spLocks noChangeArrowheads="1"/>
          </p:cNvSpPr>
          <p:nvPr/>
        </p:nvSpPr>
        <p:spPr bwMode="auto">
          <a:xfrm>
            <a:off x="8229600" y="1066800"/>
            <a:ext cx="228600" cy="1905000"/>
          </a:xfrm>
          <a:prstGeom prst="rect">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endParaRPr lang="en-US" dirty="0"/>
          </a:p>
        </p:txBody>
      </p:sp>
      <p:sp>
        <p:nvSpPr>
          <p:cNvPr id="4099" name="Rectangle 3"/>
          <p:cNvSpPr>
            <a:spLocks noGrp="1" noChangeArrowheads="1"/>
          </p:cNvSpPr>
          <p:nvPr>
            <p:ph type="body" idx="1"/>
          </p:nvPr>
        </p:nvSpPr>
        <p:spPr>
          <a:xfrm>
            <a:off x="685800" y="1066800"/>
            <a:ext cx="7772400" cy="4114800"/>
          </a:xfrm>
        </p:spPr>
        <p:txBody>
          <a:bodyPr/>
          <a:lstStyle/>
          <a:p>
            <a:r>
              <a:rPr lang="en-US" dirty="0" smtClean="0"/>
              <a:t>What did we do - </a:t>
            </a:r>
          </a:p>
          <a:p>
            <a:pPr lvl="1"/>
            <a:r>
              <a:rPr lang="en-US" dirty="0" smtClean="0"/>
              <a:t>Compared 4 species of plants, based on structural and molecular traits.  </a:t>
            </a:r>
          </a:p>
          <a:p>
            <a:endParaRPr lang="en-US" dirty="0" smtClean="0"/>
          </a:p>
          <a:p>
            <a:r>
              <a:rPr lang="en-US" dirty="0" smtClean="0"/>
              <a:t>What did we learn – </a:t>
            </a:r>
          </a:p>
          <a:p>
            <a:pPr lvl="1"/>
            <a:r>
              <a:rPr lang="en-US" dirty="0" smtClean="0"/>
              <a:t>Species that are related share similar traits</a:t>
            </a:r>
          </a:p>
          <a:p>
            <a:pPr lvl="1"/>
            <a:r>
              <a:rPr lang="en-US" dirty="0" smtClean="0"/>
              <a:t>Different techniques can be used to determine relationships between organisms</a:t>
            </a:r>
          </a:p>
          <a:p>
            <a:pPr lvl="1"/>
            <a:r>
              <a:rPr lang="en-US" dirty="0" smtClean="0"/>
              <a:t>Endangered species should be protected because they may offer benefits to humans</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762000" y="381000"/>
            <a:ext cx="7315200" cy="1384995"/>
          </a:xfrm>
          <a:prstGeom prst="rect">
            <a:avLst/>
          </a:prstGeom>
        </p:spPr>
        <p:txBody>
          <a:bodyPr wrap="square">
            <a:spAutoFit/>
          </a:bodyPr>
          <a:lstStyle/>
          <a:p>
            <a:r>
              <a:rPr lang="en-US" sz="4200" dirty="0" smtClean="0"/>
              <a:t>Test 1 - Structural Characteristics of Plants</a:t>
            </a:r>
            <a:endParaRPr lang="en-US" sz="4200" dirty="0"/>
          </a:p>
        </p:txBody>
      </p:sp>
      <p:pic>
        <p:nvPicPr>
          <p:cNvPr id="13" name="Picture 12" descr="Screen Shot 2014-06-10 at 12.16.37 PM.png"/>
          <p:cNvPicPr>
            <a:picLocks noChangeAspect="1"/>
          </p:cNvPicPr>
          <p:nvPr/>
        </p:nvPicPr>
        <p:blipFill>
          <a:blip r:embed="rId2"/>
          <a:stretch>
            <a:fillRect/>
          </a:stretch>
        </p:blipFill>
        <p:spPr>
          <a:xfrm>
            <a:off x="381000" y="2514600"/>
            <a:ext cx="8405446" cy="3200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a:t>Test 2 – Structural Characteristics of Seeds</a:t>
            </a:r>
          </a:p>
        </p:txBody>
      </p:sp>
      <p:pic>
        <p:nvPicPr>
          <p:cNvPr id="6148" name="Picture 4" descr="celeryseed"/>
          <p:cNvPicPr>
            <a:picLocks noChangeAspect="1" noChangeArrowheads="1"/>
          </p:cNvPicPr>
          <p:nvPr/>
        </p:nvPicPr>
        <p:blipFill>
          <a:blip r:embed="rId2"/>
          <a:srcRect/>
          <a:stretch>
            <a:fillRect/>
          </a:stretch>
        </p:blipFill>
        <p:spPr bwMode="auto">
          <a:xfrm>
            <a:off x="304800" y="3810000"/>
            <a:ext cx="2819400" cy="2438400"/>
          </a:xfrm>
          <a:prstGeom prst="rect">
            <a:avLst/>
          </a:prstGeom>
          <a:noFill/>
        </p:spPr>
      </p:pic>
      <p:pic>
        <p:nvPicPr>
          <p:cNvPr id="6149" name="Picture 5" descr="180px-Sa-cilantro_seeds"/>
          <p:cNvPicPr>
            <a:picLocks noChangeAspect="1" noChangeArrowheads="1"/>
          </p:cNvPicPr>
          <p:nvPr/>
        </p:nvPicPr>
        <p:blipFill>
          <a:blip r:embed="rId3"/>
          <a:srcRect/>
          <a:stretch>
            <a:fillRect/>
          </a:stretch>
        </p:blipFill>
        <p:spPr bwMode="auto">
          <a:xfrm>
            <a:off x="5943600" y="1447800"/>
            <a:ext cx="2895600" cy="2057400"/>
          </a:xfrm>
          <a:prstGeom prst="rect">
            <a:avLst/>
          </a:prstGeom>
          <a:noFill/>
        </p:spPr>
      </p:pic>
      <p:pic>
        <p:nvPicPr>
          <p:cNvPr id="6150" name="Picture 6" descr="dill_sprouts">
            <a:hlinkClick r:id="rId4"/>
          </p:cNvPr>
          <p:cNvPicPr>
            <a:picLocks noChangeAspect="1" noChangeArrowheads="1"/>
          </p:cNvPicPr>
          <p:nvPr/>
        </p:nvPicPr>
        <p:blipFill>
          <a:blip r:embed="rId5"/>
          <a:srcRect/>
          <a:stretch>
            <a:fillRect/>
          </a:stretch>
        </p:blipFill>
        <p:spPr bwMode="auto">
          <a:xfrm>
            <a:off x="304800" y="1371600"/>
            <a:ext cx="2743200" cy="2051050"/>
          </a:xfrm>
          <a:prstGeom prst="rect">
            <a:avLst/>
          </a:prstGeom>
          <a:noFill/>
        </p:spPr>
      </p:pic>
      <p:pic>
        <p:nvPicPr>
          <p:cNvPr id="6151" name="Picture 7" descr="Poppies-seeds-large"/>
          <p:cNvPicPr>
            <a:picLocks noChangeAspect="1" noChangeArrowheads="1"/>
          </p:cNvPicPr>
          <p:nvPr/>
        </p:nvPicPr>
        <p:blipFill>
          <a:blip r:embed="rId6"/>
          <a:srcRect/>
          <a:stretch>
            <a:fillRect/>
          </a:stretch>
        </p:blipFill>
        <p:spPr bwMode="auto">
          <a:xfrm>
            <a:off x="5943600" y="3810000"/>
            <a:ext cx="2895600" cy="2438400"/>
          </a:xfrm>
          <a:prstGeom prst="rect">
            <a:avLst/>
          </a:prstGeom>
          <a:noFill/>
        </p:spPr>
      </p:pic>
      <p:sp>
        <p:nvSpPr>
          <p:cNvPr id="6152" name="Text Box 8"/>
          <p:cNvSpPr txBox="1">
            <a:spLocks noChangeArrowheads="1"/>
          </p:cNvSpPr>
          <p:nvPr/>
        </p:nvSpPr>
        <p:spPr bwMode="auto">
          <a:xfrm>
            <a:off x="685800" y="3429000"/>
            <a:ext cx="2057400" cy="304800"/>
          </a:xfrm>
          <a:prstGeom prst="rect">
            <a:avLst/>
          </a:prstGeom>
          <a:noFill/>
          <a:ln w="9525">
            <a:noFill/>
            <a:miter lim="800000"/>
            <a:headEnd/>
            <a:tailEnd/>
          </a:ln>
          <a:effectLst/>
        </p:spPr>
        <p:txBody>
          <a:bodyPr>
            <a:spAutoFit/>
          </a:bodyPr>
          <a:lstStyle/>
          <a:p>
            <a:pPr>
              <a:spcBef>
                <a:spcPct val="50000"/>
              </a:spcBef>
            </a:pPr>
            <a:r>
              <a:rPr lang="en-US" sz="1400" i="1"/>
              <a:t>Botana curus</a:t>
            </a:r>
            <a:r>
              <a:rPr lang="en-US" sz="1400"/>
              <a:t> seeds</a:t>
            </a:r>
          </a:p>
        </p:txBody>
      </p:sp>
      <p:sp>
        <p:nvSpPr>
          <p:cNvPr id="6153" name="Text Box 9"/>
          <p:cNvSpPr txBox="1">
            <a:spLocks noChangeArrowheads="1"/>
          </p:cNvSpPr>
          <p:nvPr/>
        </p:nvSpPr>
        <p:spPr bwMode="auto">
          <a:xfrm>
            <a:off x="6781800" y="3505200"/>
            <a:ext cx="1600200" cy="304800"/>
          </a:xfrm>
          <a:prstGeom prst="rect">
            <a:avLst/>
          </a:prstGeom>
          <a:noFill/>
          <a:ln w="9525">
            <a:noFill/>
            <a:miter lim="800000"/>
            <a:headEnd/>
            <a:tailEnd/>
          </a:ln>
          <a:effectLst/>
        </p:spPr>
        <p:txBody>
          <a:bodyPr>
            <a:spAutoFit/>
          </a:bodyPr>
          <a:lstStyle/>
          <a:p>
            <a:pPr>
              <a:spcBef>
                <a:spcPct val="50000"/>
              </a:spcBef>
            </a:pPr>
            <a:r>
              <a:rPr lang="en-US" sz="1400"/>
              <a:t>Species X seeds</a:t>
            </a:r>
          </a:p>
        </p:txBody>
      </p:sp>
      <p:sp>
        <p:nvSpPr>
          <p:cNvPr id="6154" name="Text Box 10"/>
          <p:cNvSpPr txBox="1">
            <a:spLocks noChangeArrowheads="1"/>
          </p:cNvSpPr>
          <p:nvPr/>
        </p:nvSpPr>
        <p:spPr bwMode="auto">
          <a:xfrm>
            <a:off x="6629400" y="6248400"/>
            <a:ext cx="1600200" cy="304800"/>
          </a:xfrm>
          <a:prstGeom prst="rect">
            <a:avLst/>
          </a:prstGeom>
          <a:noFill/>
          <a:ln w="9525">
            <a:noFill/>
            <a:miter lim="800000"/>
            <a:headEnd/>
            <a:tailEnd/>
          </a:ln>
          <a:effectLst/>
        </p:spPr>
        <p:txBody>
          <a:bodyPr>
            <a:spAutoFit/>
          </a:bodyPr>
          <a:lstStyle/>
          <a:p>
            <a:pPr>
              <a:spcBef>
                <a:spcPct val="50000"/>
              </a:spcBef>
            </a:pPr>
            <a:r>
              <a:rPr lang="en-US" sz="1400"/>
              <a:t>Species Y seeds</a:t>
            </a:r>
          </a:p>
        </p:txBody>
      </p:sp>
      <p:sp>
        <p:nvSpPr>
          <p:cNvPr id="6155" name="Text Box 11"/>
          <p:cNvSpPr txBox="1">
            <a:spLocks noChangeArrowheads="1"/>
          </p:cNvSpPr>
          <p:nvPr/>
        </p:nvSpPr>
        <p:spPr bwMode="auto">
          <a:xfrm>
            <a:off x="914400" y="6324600"/>
            <a:ext cx="1600200" cy="304800"/>
          </a:xfrm>
          <a:prstGeom prst="rect">
            <a:avLst/>
          </a:prstGeom>
          <a:noFill/>
          <a:ln w="9525">
            <a:noFill/>
            <a:miter lim="800000"/>
            <a:headEnd/>
            <a:tailEnd/>
          </a:ln>
          <a:effectLst/>
        </p:spPr>
        <p:txBody>
          <a:bodyPr>
            <a:spAutoFit/>
          </a:bodyPr>
          <a:lstStyle/>
          <a:p>
            <a:pPr>
              <a:spcBef>
                <a:spcPct val="50000"/>
              </a:spcBef>
            </a:pPr>
            <a:r>
              <a:rPr lang="en-US" sz="1400" dirty="0"/>
              <a:t>Species Z seeds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1219200" y="228600"/>
            <a:ext cx="7467600" cy="1292662"/>
          </a:xfrm>
          <a:prstGeom prst="rect">
            <a:avLst/>
          </a:prstGeom>
        </p:spPr>
        <p:txBody>
          <a:bodyPr wrap="square">
            <a:spAutoFit/>
          </a:bodyPr>
          <a:lstStyle/>
          <a:p>
            <a:r>
              <a:rPr lang="en-US" sz="3900" dirty="0" smtClean="0"/>
              <a:t>Test 3 – Microscopic Internal Structures of Stems</a:t>
            </a:r>
            <a:endParaRPr lang="en-US" sz="3900" dirty="0"/>
          </a:p>
        </p:txBody>
      </p:sp>
      <p:pic>
        <p:nvPicPr>
          <p:cNvPr id="13" name="Picture 12" descr="Screen Shot 2014-06-10 at 12.17.20 PM.png"/>
          <p:cNvPicPr>
            <a:picLocks noChangeAspect="1"/>
          </p:cNvPicPr>
          <p:nvPr/>
        </p:nvPicPr>
        <p:blipFill>
          <a:blip r:embed="rId2"/>
          <a:stretch>
            <a:fillRect/>
          </a:stretch>
        </p:blipFill>
        <p:spPr>
          <a:xfrm>
            <a:off x="12789" y="3124200"/>
            <a:ext cx="9131211" cy="2743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29" name="Rectangle 37"/>
          <p:cNvSpPr>
            <a:spLocks noChangeArrowheads="1"/>
          </p:cNvSpPr>
          <p:nvPr/>
        </p:nvSpPr>
        <p:spPr bwMode="auto">
          <a:xfrm>
            <a:off x="3886200" y="4724400"/>
            <a:ext cx="1447800" cy="228600"/>
          </a:xfrm>
          <a:prstGeom prst="rect">
            <a:avLst/>
          </a:prstGeom>
          <a:gradFill rotWithShape="1">
            <a:gsLst>
              <a:gs pos="0">
                <a:schemeClr val="accent1">
                  <a:gamma/>
                  <a:tint val="0"/>
                  <a:invGamma/>
                </a:schemeClr>
              </a:gs>
              <a:gs pos="100000">
                <a:schemeClr val="accent1"/>
              </a:gs>
            </a:gsLst>
            <a:lin ang="5400000" scaled="1"/>
          </a:gradFill>
          <a:ln w="9525">
            <a:solidFill>
              <a:schemeClr val="tx1"/>
            </a:solidFill>
            <a:miter lim="800000"/>
            <a:headEnd/>
            <a:tailEnd/>
          </a:ln>
          <a:effectLst/>
        </p:spPr>
        <p:txBody>
          <a:bodyPr wrap="none" anchor="ctr"/>
          <a:lstStyle/>
          <a:p>
            <a:endParaRPr lang="en-US"/>
          </a:p>
        </p:txBody>
      </p:sp>
      <p:sp>
        <p:nvSpPr>
          <p:cNvPr id="8230" name="Rectangle 38"/>
          <p:cNvSpPr>
            <a:spLocks noChangeArrowheads="1"/>
          </p:cNvSpPr>
          <p:nvPr/>
        </p:nvSpPr>
        <p:spPr bwMode="auto">
          <a:xfrm>
            <a:off x="4038600" y="2667000"/>
            <a:ext cx="1143000" cy="2362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8231" name="Line 39"/>
          <p:cNvSpPr>
            <a:spLocks noChangeShapeType="1"/>
          </p:cNvSpPr>
          <p:nvPr/>
        </p:nvSpPr>
        <p:spPr bwMode="auto">
          <a:xfrm>
            <a:off x="4038600" y="4800600"/>
            <a:ext cx="1143000" cy="0"/>
          </a:xfrm>
          <a:prstGeom prst="line">
            <a:avLst/>
          </a:prstGeom>
          <a:noFill/>
          <a:ln w="9525">
            <a:solidFill>
              <a:schemeClr val="tx1"/>
            </a:solidFill>
            <a:round/>
            <a:headEnd/>
            <a:tailEnd/>
          </a:ln>
          <a:effectLst/>
        </p:spPr>
        <p:txBody>
          <a:bodyPr/>
          <a:lstStyle/>
          <a:p>
            <a:endParaRPr lang="en-US"/>
          </a:p>
        </p:txBody>
      </p:sp>
      <p:sp>
        <p:nvSpPr>
          <p:cNvPr id="8232" name="Oval 40"/>
          <p:cNvSpPr>
            <a:spLocks noChangeArrowheads="1"/>
          </p:cNvSpPr>
          <p:nvPr/>
        </p:nvSpPr>
        <p:spPr bwMode="auto">
          <a:xfrm>
            <a:off x="4114800" y="4724400"/>
            <a:ext cx="76200" cy="152400"/>
          </a:xfrm>
          <a:prstGeom prst="ellipse">
            <a:avLst/>
          </a:prstGeom>
          <a:solidFill>
            <a:srgbClr val="33CC33"/>
          </a:solidFill>
          <a:ln w="9525">
            <a:noFill/>
            <a:round/>
            <a:headEnd/>
            <a:tailEnd/>
          </a:ln>
          <a:effectLst/>
        </p:spPr>
        <p:txBody>
          <a:bodyPr wrap="none" anchor="ctr"/>
          <a:lstStyle/>
          <a:p>
            <a:endParaRPr lang="en-US"/>
          </a:p>
        </p:txBody>
      </p:sp>
      <p:sp>
        <p:nvSpPr>
          <p:cNvPr id="8233" name="Oval 41"/>
          <p:cNvSpPr>
            <a:spLocks noChangeArrowheads="1"/>
          </p:cNvSpPr>
          <p:nvPr/>
        </p:nvSpPr>
        <p:spPr bwMode="auto">
          <a:xfrm>
            <a:off x="4419600" y="4724400"/>
            <a:ext cx="76200" cy="152400"/>
          </a:xfrm>
          <a:prstGeom prst="ellipse">
            <a:avLst/>
          </a:prstGeom>
          <a:solidFill>
            <a:srgbClr val="33CC33"/>
          </a:solidFill>
          <a:ln w="9525">
            <a:noFill/>
            <a:round/>
            <a:headEnd/>
            <a:tailEnd/>
          </a:ln>
          <a:effectLst/>
        </p:spPr>
        <p:txBody>
          <a:bodyPr wrap="none" anchor="ctr"/>
          <a:lstStyle/>
          <a:p>
            <a:endParaRPr lang="en-US"/>
          </a:p>
        </p:txBody>
      </p:sp>
      <p:sp>
        <p:nvSpPr>
          <p:cNvPr id="8234" name="Oval 42"/>
          <p:cNvSpPr>
            <a:spLocks noChangeArrowheads="1"/>
          </p:cNvSpPr>
          <p:nvPr/>
        </p:nvSpPr>
        <p:spPr bwMode="auto">
          <a:xfrm>
            <a:off x="4648200" y="4724400"/>
            <a:ext cx="76200" cy="152400"/>
          </a:xfrm>
          <a:prstGeom prst="ellipse">
            <a:avLst/>
          </a:prstGeom>
          <a:solidFill>
            <a:srgbClr val="33CC33"/>
          </a:solidFill>
          <a:ln w="9525">
            <a:noFill/>
            <a:round/>
            <a:headEnd/>
            <a:tailEnd/>
          </a:ln>
          <a:effectLst/>
        </p:spPr>
        <p:txBody>
          <a:bodyPr wrap="none" anchor="ctr"/>
          <a:lstStyle/>
          <a:p>
            <a:endParaRPr lang="en-US"/>
          </a:p>
        </p:txBody>
      </p:sp>
      <p:sp>
        <p:nvSpPr>
          <p:cNvPr id="8235" name="Oval 43"/>
          <p:cNvSpPr>
            <a:spLocks noChangeArrowheads="1"/>
          </p:cNvSpPr>
          <p:nvPr/>
        </p:nvSpPr>
        <p:spPr bwMode="auto">
          <a:xfrm>
            <a:off x="4953000" y="4724400"/>
            <a:ext cx="76200" cy="152400"/>
          </a:xfrm>
          <a:prstGeom prst="ellipse">
            <a:avLst/>
          </a:prstGeom>
          <a:solidFill>
            <a:srgbClr val="33CC33"/>
          </a:solidFill>
          <a:ln w="9525">
            <a:noFill/>
            <a:round/>
            <a:headEnd/>
            <a:tailEnd/>
          </a:ln>
          <a:effectLst/>
        </p:spPr>
        <p:txBody>
          <a:bodyPr wrap="none" anchor="ctr"/>
          <a:lstStyle/>
          <a:p>
            <a:endParaRPr lang="en-US"/>
          </a:p>
        </p:txBody>
      </p:sp>
      <p:sp>
        <p:nvSpPr>
          <p:cNvPr id="8194" name="Rectangle 2"/>
          <p:cNvSpPr>
            <a:spLocks noGrp="1" noChangeArrowheads="1"/>
          </p:cNvSpPr>
          <p:nvPr>
            <p:ph type="title"/>
          </p:nvPr>
        </p:nvSpPr>
        <p:spPr>
          <a:xfrm>
            <a:off x="685800" y="228600"/>
            <a:ext cx="7772400" cy="1143000"/>
          </a:xfrm>
        </p:spPr>
        <p:txBody>
          <a:bodyPr/>
          <a:lstStyle/>
          <a:p>
            <a:r>
              <a:rPr lang="en-US" sz="4000" dirty="0"/>
              <a:t>Test 4 – Paper Chromatography to Separate Plant Pigments</a:t>
            </a:r>
          </a:p>
        </p:txBody>
      </p:sp>
      <p:sp>
        <p:nvSpPr>
          <p:cNvPr id="8196" name="Rectangle 4"/>
          <p:cNvSpPr>
            <a:spLocks noChangeArrowheads="1"/>
          </p:cNvSpPr>
          <p:nvPr/>
        </p:nvSpPr>
        <p:spPr bwMode="auto">
          <a:xfrm>
            <a:off x="6172200" y="1600200"/>
            <a:ext cx="2667000" cy="396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8197" name="Line 5"/>
          <p:cNvSpPr>
            <a:spLocks noChangeShapeType="1"/>
          </p:cNvSpPr>
          <p:nvPr/>
        </p:nvSpPr>
        <p:spPr bwMode="auto">
          <a:xfrm>
            <a:off x="6172200" y="5257800"/>
            <a:ext cx="2667000" cy="0"/>
          </a:xfrm>
          <a:prstGeom prst="line">
            <a:avLst/>
          </a:prstGeom>
          <a:noFill/>
          <a:ln w="9525">
            <a:solidFill>
              <a:schemeClr val="tx1"/>
            </a:solidFill>
            <a:round/>
            <a:headEnd/>
            <a:tailEnd/>
          </a:ln>
          <a:effectLst/>
        </p:spPr>
        <p:txBody>
          <a:bodyPr/>
          <a:lstStyle/>
          <a:p>
            <a:endParaRPr lang="en-US"/>
          </a:p>
        </p:txBody>
      </p:sp>
      <p:sp>
        <p:nvSpPr>
          <p:cNvPr id="8198" name="Oval 6"/>
          <p:cNvSpPr>
            <a:spLocks noChangeArrowheads="1"/>
          </p:cNvSpPr>
          <p:nvPr/>
        </p:nvSpPr>
        <p:spPr bwMode="auto">
          <a:xfrm>
            <a:off x="6324600" y="5105400"/>
            <a:ext cx="152400" cy="228600"/>
          </a:xfrm>
          <a:prstGeom prst="ellipse">
            <a:avLst/>
          </a:prstGeom>
          <a:solidFill>
            <a:srgbClr val="33CC33"/>
          </a:solidFill>
          <a:ln w="9525">
            <a:noFill/>
            <a:round/>
            <a:headEnd/>
            <a:tailEnd/>
          </a:ln>
          <a:effectLst/>
        </p:spPr>
        <p:txBody>
          <a:bodyPr wrap="none" anchor="ctr"/>
          <a:lstStyle/>
          <a:p>
            <a:endParaRPr lang="en-US"/>
          </a:p>
        </p:txBody>
      </p:sp>
      <p:sp>
        <p:nvSpPr>
          <p:cNvPr id="8199" name="Oval 7"/>
          <p:cNvSpPr>
            <a:spLocks noChangeArrowheads="1"/>
          </p:cNvSpPr>
          <p:nvPr/>
        </p:nvSpPr>
        <p:spPr bwMode="auto">
          <a:xfrm>
            <a:off x="6934200" y="5105400"/>
            <a:ext cx="152400" cy="228600"/>
          </a:xfrm>
          <a:prstGeom prst="ellipse">
            <a:avLst/>
          </a:prstGeom>
          <a:solidFill>
            <a:srgbClr val="33CC33"/>
          </a:solidFill>
          <a:ln w="9525">
            <a:noFill/>
            <a:round/>
            <a:headEnd/>
            <a:tailEnd/>
          </a:ln>
          <a:effectLst/>
        </p:spPr>
        <p:txBody>
          <a:bodyPr wrap="none" anchor="ctr"/>
          <a:lstStyle/>
          <a:p>
            <a:endParaRPr lang="en-US"/>
          </a:p>
        </p:txBody>
      </p:sp>
      <p:sp>
        <p:nvSpPr>
          <p:cNvPr id="8200" name="Oval 8"/>
          <p:cNvSpPr>
            <a:spLocks noChangeArrowheads="1"/>
          </p:cNvSpPr>
          <p:nvPr/>
        </p:nvSpPr>
        <p:spPr bwMode="auto">
          <a:xfrm>
            <a:off x="7696200" y="5105400"/>
            <a:ext cx="152400" cy="228600"/>
          </a:xfrm>
          <a:prstGeom prst="ellipse">
            <a:avLst/>
          </a:prstGeom>
          <a:solidFill>
            <a:srgbClr val="33CC33"/>
          </a:solidFill>
          <a:ln w="9525">
            <a:noFill/>
            <a:round/>
            <a:headEnd/>
            <a:tailEnd/>
          </a:ln>
          <a:effectLst/>
        </p:spPr>
        <p:txBody>
          <a:bodyPr wrap="none" anchor="ctr"/>
          <a:lstStyle/>
          <a:p>
            <a:endParaRPr lang="en-US"/>
          </a:p>
        </p:txBody>
      </p:sp>
      <p:sp>
        <p:nvSpPr>
          <p:cNvPr id="8201" name="Oval 9"/>
          <p:cNvSpPr>
            <a:spLocks noChangeArrowheads="1"/>
          </p:cNvSpPr>
          <p:nvPr/>
        </p:nvSpPr>
        <p:spPr bwMode="auto">
          <a:xfrm>
            <a:off x="8458200" y="5105400"/>
            <a:ext cx="152400" cy="228600"/>
          </a:xfrm>
          <a:prstGeom prst="ellipse">
            <a:avLst/>
          </a:prstGeom>
          <a:solidFill>
            <a:srgbClr val="33CC33"/>
          </a:solidFill>
          <a:ln w="9525">
            <a:noFill/>
            <a:round/>
            <a:headEnd/>
            <a:tailEnd/>
          </a:ln>
          <a:effectLst/>
        </p:spPr>
        <p:txBody>
          <a:bodyPr wrap="none" anchor="ctr"/>
          <a:lstStyle/>
          <a:p>
            <a:endParaRPr lang="en-US"/>
          </a:p>
        </p:txBody>
      </p:sp>
      <p:sp>
        <p:nvSpPr>
          <p:cNvPr id="8202" name="Rectangle 10"/>
          <p:cNvSpPr>
            <a:spLocks noChangeArrowheads="1"/>
          </p:cNvSpPr>
          <p:nvPr/>
        </p:nvSpPr>
        <p:spPr bwMode="auto">
          <a:xfrm>
            <a:off x="228600" y="1676400"/>
            <a:ext cx="2743200" cy="396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8203" name="Line 11"/>
          <p:cNvSpPr>
            <a:spLocks noChangeShapeType="1"/>
          </p:cNvSpPr>
          <p:nvPr/>
        </p:nvSpPr>
        <p:spPr bwMode="auto">
          <a:xfrm>
            <a:off x="228600" y="5334000"/>
            <a:ext cx="2743200" cy="1588"/>
          </a:xfrm>
          <a:prstGeom prst="line">
            <a:avLst/>
          </a:prstGeom>
          <a:noFill/>
          <a:ln w="9525">
            <a:solidFill>
              <a:schemeClr val="tx1"/>
            </a:solidFill>
            <a:round/>
            <a:headEnd/>
            <a:tailEnd/>
          </a:ln>
          <a:effectLst/>
        </p:spPr>
        <p:txBody>
          <a:bodyPr/>
          <a:lstStyle/>
          <a:p>
            <a:endParaRPr lang="en-US"/>
          </a:p>
        </p:txBody>
      </p:sp>
      <p:sp>
        <p:nvSpPr>
          <p:cNvPr id="8204" name="Oval 12"/>
          <p:cNvSpPr>
            <a:spLocks noChangeArrowheads="1"/>
          </p:cNvSpPr>
          <p:nvPr/>
        </p:nvSpPr>
        <p:spPr bwMode="auto">
          <a:xfrm>
            <a:off x="457200" y="5181600"/>
            <a:ext cx="130175" cy="228600"/>
          </a:xfrm>
          <a:prstGeom prst="ellipse">
            <a:avLst/>
          </a:prstGeom>
          <a:solidFill>
            <a:srgbClr val="33CC33"/>
          </a:solidFill>
          <a:ln w="9525">
            <a:noFill/>
            <a:round/>
            <a:headEnd/>
            <a:tailEnd/>
          </a:ln>
          <a:effectLst/>
        </p:spPr>
        <p:txBody>
          <a:bodyPr wrap="none" anchor="ctr"/>
          <a:lstStyle/>
          <a:p>
            <a:endParaRPr lang="en-US"/>
          </a:p>
        </p:txBody>
      </p:sp>
      <p:sp>
        <p:nvSpPr>
          <p:cNvPr id="8205" name="Oval 13"/>
          <p:cNvSpPr>
            <a:spLocks noChangeArrowheads="1"/>
          </p:cNvSpPr>
          <p:nvPr/>
        </p:nvSpPr>
        <p:spPr bwMode="auto">
          <a:xfrm>
            <a:off x="1066800" y="5181600"/>
            <a:ext cx="130175" cy="228600"/>
          </a:xfrm>
          <a:prstGeom prst="ellipse">
            <a:avLst/>
          </a:prstGeom>
          <a:solidFill>
            <a:srgbClr val="33CC33"/>
          </a:solidFill>
          <a:ln w="9525">
            <a:noFill/>
            <a:round/>
            <a:headEnd/>
            <a:tailEnd/>
          </a:ln>
          <a:effectLst/>
        </p:spPr>
        <p:txBody>
          <a:bodyPr wrap="none" anchor="ctr"/>
          <a:lstStyle/>
          <a:p>
            <a:endParaRPr lang="en-US"/>
          </a:p>
        </p:txBody>
      </p:sp>
      <p:sp>
        <p:nvSpPr>
          <p:cNvPr id="8206" name="Oval 14"/>
          <p:cNvSpPr>
            <a:spLocks noChangeArrowheads="1"/>
          </p:cNvSpPr>
          <p:nvPr/>
        </p:nvSpPr>
        <p:spPr bwMode="auto">
          <a:xfrm>
            <a:off x="1828800" y="5181600"/>
            <a:ext cx="130175" cy="228600"/>
          </a:xfrm>
          <a:prstGeom prst="ellipse">
            <a:avLst/>
          </a:prstGeom>
          <a:solidFill>
            <a:srgbClr val="33CC33"/>
          </a:solidFill>
          <a:ln w="9525">
            <a:noFill/>
            <a:round/>
            <a:headEnd/>
            <a:tailEnd/>
          </a:ln>
          <a:effectLst/>
        </p:spPr>
        <p:txBody>
          <a:bodyPr wrap="none" anchor="ctr"/>
          <a:lstStyle/>
          <a:p>
            <a:endParaRPr lang="en-US"/>
          </a:p>
        </p:txBody>
      </p:sp>
      <p:sp>
        <p:nvSpPr>
          <p:cNvPr id="8207" name="Oval 15"/>
          <p:cNvSpPr>
            <a:spLocks noChangeArrowheads="1"/>
          </p:cNvSpPr>
          <p:nvPr/>
        </p:nvSpPr>
        <p:spPr bwMode="auto">
          <a:xfrm>
            <a:off x="2590800" y="5181600"/>
            <a:ext cx="130175" cy="228600"/>
          </a:xfrm>
          <a:prstGeom prst="ellipse">
            <a:avLst/>
          </a:prstGeom>
          <a:solidFill>
            <a:srgbClr val="33CC33"/>
          </a:solidFill>
          <a:ln w="9525">
            <a:noFill/>
            <a:round/>
            <a:headEnd/>
            <a:tailEnd/>
          </a:ln>
          <a:effectLst/>
        </p:spPr>
        <p:txBody>
          <a:bodyPr wrap="none" anchor="ctr"/>
          <a:lstStyle/>
          <a:p>
            <a:endParaRPr lang="en-US"/>
          </a:p>
        </p:txBody>
      </p:sp>
      <p:sp>
        <p:nvSpPr>
          <p:cNvPr id="8208" name="Rectangle 16"/>
          <p:cNvSpPr>
            <a:spLocks noChangeArrowheads="1"/>
          </p:cNvSpPr>
          <p:nvPr/>
        </p:nvSpPr>
        <p:spPr bwMode="auto">
          <a:xfrm>
            <a:off x="6324600" y="2743200"/>
            <a:ext cx="228600" cy="685800"/>
          </a:xfrm>
          <a:prstGeom prst="rect">
            <a:avLst/>
          </a:prstGeom>
          <a:gradFill rotWithShape="1">
            <a:gsLst>
              <a:gs pos="0">
                <a:srgbClr val="FF0000">
                  <a:gamma/>
                  <a:tint val="0"/>
                  <a:invGamma/>
                </a:srgbClr>
              </a:gs>
              <a:gs pos="50000">
                <a:srgbClr val="FF0000"/>
              </a:gs>
              <a:gs pos="100000">
                <a:srgbClr val="FF0000">
                  <a:gamma/>
                  <a:tint val="0"/>
                  <a:invGamma/>
                </a:srgbClr>
              </a:gs>
            </a:gsLst>
            <a:lin ang="5400000" scaled="1"/>
          </a:gradFill>
          <a:ln w="9525">
            <a:noFill/>
            <a:miter lim="800000"/>
            <a:headEnd/>
            <a:tailEnd/>
          </a:ln>
          <a:effectLst/>
        </p:spPr>
        <p:txBody>
          <a:bodyPr wrap="none" anchor="ctr"/>
          <a:lstStyle/>
          <a:p>
            <a:pPr algn="ctr"/>
            <a:endParaRPr lang="en-US"/>
          </a:p>
        </p:txBody>
      </p:sp>
      <p:sp>
        <p:nvSpPr>
          <p:cNvPr id="8209" name="Rectangle 17"/>
          <p:cNvSpPr>
            <a:spLocks noChangeArrowheads="1"/>
          </p:cNvSpPr>
          <p:nvPr/>
        </p:nvSpPr>
        <p:spPr bwMode="auto">
          <a:xfrm>
            <a:off x="6324600" y="3581400"/>
            <a:ext cx="228600" cy="685800"/>
          </a:xfrm>
          <a:prstGeom prst="rect">
            <a:avLst/>
          </a:prstGeom>
          <a:gradFill rotWithShape="1">
            <a:gsLst>
              <a:gs pos="0">
                <a:srgbClr val="00CCFF">
                  <a:gamma/>
                  <a:tint val="0"/>
                  <a:invGamma/>
                </a:srgbClr>
              </a:gs>
              <a:gs pos="50000">
                <a:srgbClr val="00CCFF">
                  <a:alpha val="44000"/>
                </a:srgbClr>
              </a:gs>
              <a:gs pos="100000">
                <a:srgbClr val="00CCFF">
                  <a:gamma/>
                  <a:tint val="0"/>
                  <a:invGamma/>
                </a:srgbClr>
              </a:gs>
            </a:gsLst>
            <a:lin ang="5400000" scaled="1"/>
          </a:gradFill>
          <a:ln w="9525">
            <a:noFill/>
            <a:miter lim="800000"/>
            <a:headEnd/>
            <a:tailEnd/>
          </a:ln>
          <a:effectLst/>
        </p:spPr>
        <p:txBody>
          <a:bodyPr wrap="none" anchor="ctr"/>
          <a:lstStyle/>
          <a:p>
            <a:endParaRPr lang="en-US"/>
          </a:p>
        </p:txBody>
      </p:sp>
      <p:sp>
        <p:nvSpPr>
          <p:cNvPr id="8210" name="Rectangle 18"/>
          <p:cNvSpPr>
            <a:spLocks noChangeArrowheads="1"/>
          </p:cNvSpPr>
          <p:nvPr/>
        </p:nvSpPr>
        <p:spPr bwMode="auto">
          <a:xfrm>
            <a:off x="6324600" y="4343400"/>
            <a:ext cx="228600" cy="685800"/>
          </a:xfrm>
          <a:prstGeom prst="rect">
            <a:avLst/>
          </a:prstGeom>
          <a:gradFill rotWithShape="1">
            <a:gsLst>
              <a:gs pos="0">
                <a:srgbClr val="33CC33">
                  <a:gamma/>
                  <a:tint val="0"/>
                  <a:invGamma/>
                </a:srgbClr>
              </a:gs>
              <a:gs pos="50000">
                <a:srgbClr val="33CC33"/>
              </a:gs>
              <a:gs pos="100000">
                <a:srgbClr val="33CC33">
                  <a:gamma/>
                  <a:tint val="0"/>
                  <a:invGamma/>
                </a:srgbClr>
              </a:gs>
            </a:gsLst>
            <a:lin ang="5400000" scaled="1"/>
          </a:gradFill>
          <a:ln w="9525">
            <a:noFill/>
            <a:miter lim="800000"/>
            <a:headEnd/>
            <a:tailEnd/>
          </a:ln>
          <a:effectLst/>
        </p:spPr>
        <p:txBody>
          <a:bodyPr wrap="none" anchor="ctr"/>
          <a:lstStyle/>
          <a:p>
            <a:endParaRPr lang="en-US"/>
          </a:p>
        </p:txBody>
      </p:sp>
      <p:sp>
        <p:nvSpPr>
          <p:cNvPr id="8214" name="Rectangle 22"/>
          <p:cNvSpPr>
            <a:spLocks noChangeArrowheads="1"/>
          </p:cNvSpPr>
          <p:nvPr/>
        </p:nvSpPr>
        <p:spPr bwMode="auto">
          <a:xfrm>
            <a:off x="8382000" y="2819400"/>
            <a:ext cx="228600" cy="685800"/>
          </a:xfrm>
          <a:prstGeom prst="rect">
            <a:avLst/>
          </a:prstGeom>
          <a:gradFill rotWithShape="1">
            <a:gsLst>
              <a:gs pos="0">
                <a:srgbClr val="FF0000">
                  <a:gamma/>
                  <a:tint val="0"/>
                  <a:invGamma/>
                </a:srgbClr>
              </a:gs>
              <a:gs pos="50000">
                <a:srgbClr val="FF0000"/>
              </a:gs>
              <a:gs pos="100000">
                <a:srgbClr val="FF0000">
                  <a:gamma/>
                  <a:tint val="0"/>
                  <a:invGamma/>
                </a:srgbClr>
              </a:gs>
            </a:gsLst>
            <a:lin ang="5400000" scaled="1"/>
          </a:gradFill>
          <a:ln w="9525">
            <a:noFill/>
            <a:miter lim="800000"/>
            <a:headEnd/>
            <a:tailEnd/>
          </a:ln>
          <a:effectLst/>
        </p:spPr>
        <p:txBody>
          <a:bodyPr wrap="none" anchor="ctr"/>
          <a:lstStyle/>
          <a:p>
            <a:pPr algn="ctr"/>
            <a:endParaRPr lang="en-US"/>
          </a:p>
        </p:txBody>
      </p:sp>
      <p:sp>
        <p:nvSpPr>
          <p:cNvPr id="8215" name="Rectangle 23"/>
          <p:cNvSpPr>
            <a:spLocks noChangeArrowheads="1"/>
          </p:cNvSpPr>
          <p:nvPr/>
        </p:nvSpPr>
        <p:spPr bwMode="auto">
          <a:xfrm>
            <a:off x="8382000" y="3581400"/>
            <a:ext cx="228600" cy="685800"/>
          </a:xfrm>
          <a:prstGeom prst="rect">
            <a:avLst/>
          </a:prstGeom>
          <a:gradFill rotWithShape="1">
            <a:gsLst>
              <a:gs pos="0">
                <a:srgbClr val="00CCFF">
                  <a:gamma/>
                  <a:tint val="0"/>
                  <a:invGamma/>
                </a:srgbClr>
              </a:gs>
              <a:gs pos="50000">
                <a:srgbClr val="00CCFF">
                  <a:alpha val="44000"/>
                </a:srgbClr>
              </a:gs>
              <a:gs pos="100000">
                <a:srgbClr val="00CCFF">
                  <a:gamma/>
                  <a:tint val="0"/>
                  <a:invGamma/>
                </a:srgbClr>
              </a:gs>
            </a:gsLst>
            <a:lin ang="5400000" scaled="1"/>
          </a:gradFill>
          <a:ln w="9525">
            <a:noFill/>
            <a:miter lim="800000"/>
            <a:headEnd/>
            <a:tailEnd/>
          </a:ln>
          <a:effectLst/>
        </p:spPr>
        <p:txBody>
          <a:bodyPr wrap="none" anchor="ctr"/>
          <a:lstStyle/>
          <a:p>
            <a:endParaRPr lang="en-US"/>
          </a:p>
        </p:txBody>
      </p:sp>
      <p:sp>
        <p:nvSpPr>
          <p:cNvPr id="8216" name="Rectangle 24"/>
          <p:cNvSpPr>
            <a:spLocks noChangeArrowheads="1"/>
          </p:cNvSpPr>
          <p:nvPr/>
        </p:nvSpPr>
        <p:spPr bwMode="auto">
          <a:xfrm>
            <a:off x="8382000" y="4343400"/>
            <a:ext cx="228600" cy="685800"/>
          </a:xfrm>
          <a:prstGeom prst="rect">
            <a:avLst/>
          </a:prstGeom>
          <a:gradFill rotWithShape="1">
            <a:gsLst>
              <a:gs pos="0">
                <a:srgbClr val="33CC33">
                  <a:gamma/>
                  <a:tint val="0"/>
                  <a:invGamma/>
                </a:srgbClr>
              </a:gs>
              <a:gs pos="50000">
                <a:srgbClr val="33CC33"/>
              </a:gs>
              <a:gs pos="100000">
                <a:srgbClr val="33CC33">
                  <a:gamma/>
                  <a:tint val="0"/>
                  <a:invGamma/>
                </a:srgbClr>
              </a:gs>
            </a:gsLst>
            <a:lin ang="5400000" scaled="1"/>
          </a:gradFill>
          <a:ln w="9525">
            <a:noFill/>
            <a:miter lim="800000"/>
            <a:headEnd/>
            <a:tailEnd/>
          </a:ln>
          <a:effectLst/>
        </p:spPr>
        <p:txBody>
          <a:bodyPr wrap="none" anchor="ctr"/>
          <a:lstStyle/>
          <a:p>
            <a:endParaRPr lang="en-US"/>
          </a:p>
        </p:txBody>
      </p:sp>
      <p:sp>
        <p:nvSpPr>
          <p:cNvPr id="8217" name="Rectangle 25"/>
          <p:cNvSpPr>
            <a:spLocks noChangeArrowheads="1"/>
          </p:cNvSpPr>
          <p:nvPr/>
        </p:nvSpPr>
        <p:spPr bwMode="auto">
          <a:xfrm>
            <a:off x="7696200" y="3505200"/>
            <a:ext cx="228600" cy="685800"/>
          </a:xfrm>
          <a:prstGeom prst="rect">
            <a:avLst/>
          </a:prstGeom>
          <a:gradFill rotWithShape="1">
            <a:gsLst>
              <a:gs pos="0">
                <a:srgbClr val="00CCFF">
                  <a:gamma/>
                  <a:tint val="0"/>
                  <a:invGamma/>
                </a:srgbClr>
              </a:gs>
              <a:gs pos="50000">
                <a:srgbClr val="00CCFF">
                  <a:alpha val="44000"/>
                </a:srgbClr>
              </a:gs>
              <a:gs pos="100000">
                <a:srgbClr val="00CCFF">
                  <a:gamma/>
                  <a:tint val="0"/>
                  <a:invGamma/>
                </a:srgbClr>
              </a:gs>
            </a:gsLst>
            <a:lin ang="5400000" scaled="1"/>
          </a:gradFill>
          <a:ln w="9525">
            <a:noFill/>
            <a:miter lim="800000"/>
            <a:headEnd/>
            <a:tailEnd/>
          </a:ln>
          <a:effectLst/>
        </p:spPr>
        <p:txBody>
          <a:bodyPr wrap="none" anchor="ctr"/>
          <a:lstStyle/>
          <a:p>
            <a:endParaRPr lang="en-US"/>
          </a:p>
        </p:txBody>
      </p:sp>
      <p:sp>
        <p:nvSpPr>
          <p:cNvPr id="8218" name="Rectangle 26"/>
          <p:cNvSpPr>
            <a:spLocks noChangeArrowheads="1"/>
          </p:cNvSpPr>
          <p:nvPr/>
        </p:nvSpPr>
        <p:spPr bwMode="auto">
          <a:xfrm>
            <a:off x="7696200" y="4267200"/>
            <a:ext cx="228600" cy="685800"/>
          </a:xfrm>
          <a:prstGeom prst="rect">
            <a:avLst/>
          </a:prstGeom>
          <a:gradFill rotWithShape="1">
            <a:gsLst>
              <a:gs pos="0">
                <a:srgbClr val="33CC33">
                  <a:gamma/>
                  <a:tint val="0"/>
                  <a:invGamma/>
                </a:srgbClr>
              </a:gs>
              <a:gs pos="50000">
                <a:srgbClr val="33CC33"/>
              </a:gs>
              <a:gs pos="100000">
                <a:srgbClr val="33CC33">
                  <a:gamma/>
                  <a:tint val="0"/>
                  <a:invGamma/>
                </a:srgbClr>
              </a:gs>
            </a:gsLst>
            <a:lin ang="5400000" scaled="1"/>
          </a:gradFill>
          <a:ln w="9525">
            <a:noFill/>
            <a:miter lim="800000"/>
            <a:headEnd/>
            <a:tailEnd/>
          </a:ln>
          <a:effectLst/>
        </p:spPr>
        <p:txBody>
          <a:bodyPr wrap="none" anchor="ctr"/>
          <a:lstStyle/>
          <a:p>
            <a:endParaRPr lang="en-US"/>
          </a:p>
        </p:txBody>
      </p:sp>
      <p:sp>
        <p:nvSpPr>
          <p:cNvPr id="8219" name="Rectangle 27"/>
          <p:cNvSpPr>
            <a:spLocks noChangeArrowheads="1"/>
          </p:cNvSpPr>
          <p:nvPr/>
        </p:nvSpPr>
        <p:spPr bwMode="auto">
          <a:xfrm>
            <a:off x="6858000" y="3886200"/>
            <a:ext cx="228600" cy="457200"/>
          </a:xfrm>
          <a:prstGeom prst="rect">
            <a:avLst/>
          </a:prstGeom>
          <a:gradFill rotWithShape="1">
            <a:gsLst>
              <a:gs pos="0">
                <a:srgbClr val="FF0000">
                  <a:gamma/>
                  <a:tint val="0"/>
                  <a:invGamma/>
                </a:srgbClr>
              </a:gs>
              <a:gs pos="50000">
                <a:srgbClr val="FF0000"/>
              </a:gs>
              <a:gs pos="100000">
                <a:srgbClr val="FF0000">
                  <a:gamma/>
                  <a:tint val="0"/>
                  <a:invGamma/>
                </a:srgbClr>
              </a:gs>
            </a:gsLst>
            <a:lin ang="5400000" scaled="1"/>
          </a:gradFill>
          <a:ln w="9525">
            <a:noFill/>
            <a:miter lim="800000"/>
            <a:headEnd/>
            <a:tailEnd/>
          </a:ln>
          <a:effectLst/>
        </p:spPr>
        <p:txBody>
          <a:bodyPr wrap="none" anchor="ctr"/>
          <a:lstStyle/>
          <a:p>
            <a:pPr algn="ctr"/>
            <a:endParaRPr lang="en-US"/>
          </a:p>
        </p:txBody>
      </p:sp>
      <p:sp>
        <p:nvSpPr>
          <p:cNvPr id="8220" name="Rectangle 28"/>
          <p:cNvSpPr>
            <a:spLocks noChangeArrowheads="1"/>
          </p:cNvSpPr>
          <p:nvPr/>
        </p:nvSpPr>
        <p:spPr bwMode="auto">
          <a:xfrm>
            <a:off x="6858000" y="4267200"/>
            <a:ext cx="228600" cy="457200"/>
          </a:xfrm>
          <a:prstGeom prst="rect">
            <a:avLst/>
          </a:prstGeom>
          <a:gradFill rotWithShape="1">
            <a:gsLst>
              <a:gs pos="0">
                <a:srgbClr val="00CCFF">
                  <a:gamma/>
                  <a:tint val="0"/>
                  <a:invGamma/>
                </a:srgbClr>
              </a:gs>
              <a:gs pos="50000">
                <a:srgbClr val="00CCFF">
                  <a:alpha val="44000"/>
                </a:srgbClr>
              </a:gs>
              <a:gs pos="100000">
                <a:srgbClr val="00CCFF">
                  <a:gamma/>
                  <a:tint val="0"/>
                  <a:invGamma/>
                </a:srgbClr>
              </a:gs>
            </a:gsLst>
            <a:lin ang="5400000" scaled="1"/>
          </a:gradFill>
          <a:ln w="9525">
            <a:noFill/>
            <a:miter lim="800000"/>
            <a:headEnd/>
            <a:tailEnd/>
          </a:ln>
          <a:effectLst/>
        </p:spPr>
        <p:txBody>
          <a:bodyPr wrap="none" anchor="ctr"/>
          <a:lstStyle/>
          <a:p>
            <a:endParaRPr lang="en-US"/>
          </a:p>
        </p:txBody>
      </p:sp>
      <p:sp>
        <p:nvSpPr>
          <p:cNvPr id="8221" name="Rectangle 29"/>
          <p:cNvSpPr>
            <a:spLocks noChangeArrowheads="1"/>
          </p:cNvSpPr>
          <p:nvPr/>
        </p:nvSpPr>
        <p:spPr bwMode="auto">
          <a:xfrm>
            <a:off x="6858000" y="4724400"/>
            <a:ext cx="228600" cy="381000"/>
          </a:xfrm>
          <a:prstGeom prst="rect">
            <a:avLst/>
          </a:prstGeom>
          <a:gradFill rotWithShape="1">
            <a:gsLst>
              <a:gs pos="0">
                <a:srgbClr val="33CC33">
                  <a:gamma/>
                  <a:tint val="0"/>
                  <a:invGamma/>
                </a:srgbClr>
              </a:gs>
              <a:gs pos="50000">
                <a:srgbClr val="33CC33"/>
              </a:gs>
              <a:gs pos="100000">
                <a:srgbClr val="33CC33">
                  <a:gamma/>
                  <a:tint val="0"/>
                  <a:invGamma/>
                </a:srgbClr>
              </a:gs>
            </a:gsLst>
            <a:lin ang="5400000" scaled="1"/>
          </a:gradFill>
          <a:ln w="9525">
            <a:noFill/>
            <a:miter lim="800000"/>
            <a:headEnd/>
            <a:tailEnd/>
          </a:ln>
          <a:effectLst/>
        </p:spPr>
        <p:txBody>
          <a:bodyPr wrap="none" anchor="ctr"/>
          <a:lstStyle/>
          <a:p>
            <a:endParaRPr lang="en-US"/>
          </a:p>
        </p:txBody>
      </p:sp>
      <p:sp>
        <p:nvSpPr>
          <p:cNvPr id="8223" name="Text Box 31"/>
          <p:cNvSpPr txBox="1">
            <a:spLocks noChangeArrowheads="1"/>
          </p:cNvSpPr>
          <p:nvPr/>
        </p:nvSpPr>
        <p:spPr bwMode="auto">
          <a:xfrm>
            <a:off x="304800" y="5410200"/>
            <a:ext cx="838200" cy="228600"/>
          </a:xfrm>
          <a:prstGeom prst="rect">
            <a:avLst/>
          </a:prstGeom>
          <a:noFill/>
          <a:ln w="9525">
            <a:noFill/>
            <a:miter lim="800000"/>
            <a:headEnd/>
            <a:tailEnd/>
          </a:ln>
          <a:effectLst/>
        </p:spPr>
        <p:txBody>
          <a:bodyPr>
            <a:spAutoFit/>
          </a:bodyPr>
          <a:lstStyle/>
          <a:p>
            <a:pPr>
              <a:spcBef>
                <a:spcPct val="50000"/>
              </a:spcBef>
            </a:pPr>
            <a:r>
              <a:rPr lang="en-US" sz="900"/>
              <a:t>B.curus</a:t>
            </a:r>
          </a:p>
        </p:txBody>
      </p:sp>
      <p:sp>
        <p:nvSpPr>
          <p:cNvPr id="8224" name="Text Box 32"/>
          <p:cNvSpPr txBox="1">
            <a:spLocks noChangeArrowheads="1"/>
          </p:cNvSpPr>
          <p:nvPr/>
        </p:nvSpPr>
        <p:spPr bwMode="auto">
          <a:xfrm>
            <a:off x="990600" y="5410200"/>
            <a:ext cx="685800" cy="244475"/>
          </a:xfrm>
          <a:prstGeom prst="rect">
            <a:avLst/>
          </a:prstGeom>
          <a:noFill/>
          <a:ln w="9525">
            <a:noFill/>
            <a:miter lim="800000"/>
            <a:headEnd/>
            <a:tailEnd/>
          </a:ln>
          <a:effectLst/>
        </p:spPr>
        <p:txBody>
          <a:bodyPr>
            <a:spAutoFit/>
          </a:bodyPr>
          <a:lstStyle/>
          <a:p>
            <a:pPr>
              <a:spcBef>
                <a:spcPct val="50000"/>
              </a:spcBef>
            </a:pPr>
            <a:r>
              <a:rPr lang="en-US" sz="1000"/>
              <a:t>X</a:t>
            </a:r>
          </a:p>
        </p:txBody>
      </p:sp>
      <p:sp>
        <p:nvSpPr>
          <p:cNvPr id="8225" name="Text Box 33"/>
          <p:cNvSpPr txBox="1">
            <a:spLocks noChangeArrowheads="1"/>
          </p:cNvSpPr>
          <p:nvPr/>
        </p:nvSpPr>
        <p:spPr bwMode="auto">
          <a:xfrm>
            <a:off x="1752600" y="5410200"/>
            <a:ext cx="533400" cy="244475"/>
          </a:xfrm>
          <a:prstGeom prst="rect">
            <a:avLst/>
          </a:prstGeom>
          <a:noFill/>
          <a:ln w="9525">
            <a:noFill/>
            <a:miter lim="800000"/>
            <a:headEnd/>
            <a:tailEnd/>
          </a:ln>
          <a:effectLst/>
        </p:spPr>
        <p:txBody>
          <a:bodyPr>
            <a:spAutoFit/>
          </a:bodyPr>
          <a:lstStyle/>
          <a:p>
            <a:pPr>
              <a:spcBef>
                <a:spcPct val="50000"/>
              </a:spcBef>
            </a:pPr>
            <a:r>
              <a:rPr lang="en-US" sz="1000"/>
              <a:t>Y</a:t>
            </a:r>
          </a:p>
        </p:txBody>
      </p:sp>
      <p:sp>
        <p:nvSpPr>
          <p:cNvPr id="8226" name="Text Box 34"/>
          <p:cNvSpPr txBox="1">
            <a:spLocks noChangeArrowheads="1"/>
          </p:cNvSpPr>
          <p:nvPr/>
        </p:nvSpPr>
        <p:spPr bwMode="auto">
          <a:xfrm>
            <a:off x="2438400" y="5410200"/>
            <a:ext cx="838200" cy="244475"/>
          </a:xfrm>
          <a:prstGeom prst="rect">
            <a:avLst/>
          </a:prstGeom>
          <a:noFill/>
          <a:ln w="9525">
            <a:noFill/>
            <a:miter lim="800000"/>
            <a:headEnd/>
            <a:tailEnd/>
          </a:ln>
          <a:effectLst/>
        </p:spPr>
        <p:txBody>
          <a:bodyPr>
            <a:spAutoFit/>
          </a:bodyPr>
          <a:lstStyle/>
          <a:p>
            <a:pPr>
              <a:spcBef>
                <a:spcPct val="50000"/>
              </a:spcBef>
            </a:pPr>
            <a:r>
              <a:rPr lang="en-US" sz="1000"/>
              <a:t>Z</a:t>
            </a:r>
          </a:p>
        </p:txBody>
      </p:sp>
      <p:sp>
        <p:nvSpPr>
          <p:cNvPr id="8227" name="Line 35"/>
          <p:cNvSpPr>
            <a:spLocks noChangeShapeType="1"/>
          </p:cNvSpPr>
          <p:nvPr/>
        </p:nvSpPr>
        <p:spPr bwMode="auto">
          <a:xfrm>
            <a:off x="3048000" y="3810000"/>
            <a:ext cx="533400" cy="0"/>
          </a:xfrm>
          <a:prstGeom prst="line">
            <a:avLst/>
          </a:prstGeom>
          <a:noFill/>
          <a:ln w="9525">
            <a:solidFill>
              <a:schemeClr val="tx1"/>
            </a:solidFill>
            <a:round/>
            <a:headEnd/>
            <a:tailEnd type="triangle" w="med" len="med"/>
          </a:ln>
          <a:effectLst/>
        </p:spPr>
        <p:txBody>
          <a:bodyPr/>
          <a:lstStyle/>
          <a:p>
            <a:endParaRPr lang="en-US"/>
          </a:p>
        </p:txBody>
      </p:sp>
      <p:sp>
        <p:nvSpPr>
          <p:cNvPr id="8228" name="Line 36"/>
          <p:cNvSpPr>
            <a:spLocks noChangeShapeType="1"/>
          </p:cNvSpPr>
          <p:nvPr/>
        </p:nvSpPr>
        <p:spPr bwMode="auto">
          <a:xfrm>
            <a:off x="5638800" y="3810000"/>
            <a:ext cx="533400" cy="0"/>
          </a:xfrm>
          <a:prstGeom prst="line">
            <a:avLst/>
          </a:prstGeom>
          <a:noFill/>
          <a:ln w="9525">
            <a:solidFill>
              <a:schemeClr val="tx1"/>
            </a:solidFill>
            <a:round/>
            <a:headEnd/>
            <a:tailEnd type="triangle" w="med" len="med"/>
          </a:ln>
          <a:effectLst/>
        </p:spPr>
        <p:txBody>
          <a:bodyPr/>
          <a:lstStyle/>
          <a:p>
            <a:endParaRPr lang="en-US"/>
          </a:p>
        </p:txBody>
      </p:sp>
      <p:sp>
        <p:nvSpPr>
          <p:cNvPr id="8238" name="Text Box 46"/>
          <p:cNvSpPr txBox="1">
            <a:spLocks noChangeArrowheads="1"/>
          </p:cNvSpPr>
          <p:nvPr/>
        </p:nvSpPr>
        <p:spPr bwMode="auto">
          <a:xfrm>
            <a:off x="6172200" y="5334000"/>
            <a:ext cx="838200" cy="228600"/>
          </a:xfrm>
          <a:prstGeom prst="rect">
            <a:avLst/>
          </a:prstGeom>
          <a:noFill/>
          <a:ln w="9525">
            <a:noFill/>
            <a:miter lim="800000"/>
            <a:headEnd/>
            <a:tailEnd/>
          </a:ln>
          <a:effectLst/>
        </p:spPr>
        <p:txBody>
          <a:bodyPr>
            <a:spAutoFit/>
          </a:bodyPr>
          <a:lstStyle/>
          <a:p>
            <a:pPr>
              <a:spcBef>
                <a:spcPct val="50000"/>
              </a:spcBef>
            </a:pPr>
            <a:r>
              <a:rPr lang="en-US" sz="900"/>
              <a:t>B.curus</a:t>
            </a:r>
          </a:p>
        </p:txBody>
      </p:sp>
      <p:sp>
        <p:nvSpPr>
          <p:cNvPr id="8239" name="Text Box 47"/>
          <p:cNvSpPr txBox="1">
            <a:spLocks noChangeArrowheads="1"/>
          </p:cNvSpPr>
          <p:nvPr/>
        </p:nvSpPr>
        <p:spPr bwMode="auto">
          <a:xfrm>
            <a:off x="6858000" y="5334000"/>
            <a:ext cx="685800" cy="244475"/>
          </a:xfrm>
          <a:prstGeom prst="rect">
            <a:avLst/>
          </a:prstGeom>
          <a:noFill/>
          <a:ln w="9525">
            <a:noFill/>
            <a:miter lim="800000"/>
            <a:headEnd/>
            <a:tailEnd/>
          </a:ln>
          <a:effectLst/>
        </p:spPr>
        <p:txBody>
          <a:bodyPr>
            <a:spAutoFit/>
          </a:bodyPr>
          <a:lstStyle/>
          <a:p>
            <a:pPr>
              <a:spcBef>
                <a:spcPct val="50000"/>
              </a:spcBef>
            </a:pPr>
            <a:r>
              <a:rPr lang="en-US" sz="1000"/>
              <a:t>X</a:t>
            </a:r>
          </a:p>
        </p:txBody>
      </p:sp>
      <p:sp>
        <p:nvSpPr>
          <p:cNvPr id="8240" name="Text Box 48"/>
          <p:cNvSpPr txBox="1">
            <a:spLocks noChangeArrowheads="1"/>
          </p:cNvSpPr>
          <p:nvPr/>
        </p:nvSpPr>
        <p:spPr bwMode="auto">
          <a:xfrm>
            <a:off x="7620000" y="5334000"/>
            <a:ext cx="533400" cy="244475"/>
          </a:xfrm>
          <a:prstGeom prst="rect">
            <a:avLst/>
          </a:prstGeom>
          <a:noFill/>
          <a:ln w="9525">
            <a:noFill/>
            <a:miter lim="800000"/>
            <a:headEnd/>
            <a:tailEnd/>
          </a:ln>
          <a:effectLst/>
        </p:spPr>
        <p:txBody>
          <a:bodyPr>
            <a:spAutoFit/>
          </a:bodyPr>
          <a:lstStyle/>
          <a:p>
            <a:pPr>
              <a:spcBef>
                <a:spcPct val="50000"/>
              </a:spcBef>
            </a:pPr>
            <a:r>
              <a:rPr lang="en-US" sz="1000"/>
              <a:t>Y</a:t>
            </a:r>
          </a:p>
        </p:txBody>
      </p:sp>
      <p:sp>
        <p:nvSpPr>
          <p:cNvPr id="8241" name="Text Box 49"/>
          <p:cNvSpPr txBox="1">
            <a:spLocks noChangeArrowheads="1"/>
          </p:cNvSpPr>
          <p:nvPr/>
        </p:nvSpPr>
        <p:spPr bwMode="auto">
          <a:xfrm>
            <a:off x="8458200" y="5334000"/>
            <a:ext cx="533400" cy="244475"/>
          </a:xfrm>
          <a:prstGeom prst="rect">
            <a:avLst/>
          </a:prstGeom>
          <a:noFill/>
          <a:ln w="9525">
            <a:noFill/>
            <a:miter lim="800000"/>
            <a:headEnd/>
            <a:tailEnd/>
          </a:ln>
          <a:effectLst/>
        </p:spPr>
        <p:txBody>
          <a:bodyPr>
            <a:spAutoFit/>
          </a:bodyPr>
          <a:lstStyle/>
          <a:p>
            <a:pPr>
              <a:spcBef>
                <a:spcPct val="50000"/>
              </a:spcBef>
            </a:pPr>
            <a:r>
              <a:rPr lang="en-US" sz="1000"/>
              <a:t>Z</a:t>
            </a:r>
          </a:p>
        </p:txBody>
      </p:sp>
      <p:sp>
        <p:nvSpPr>
          <p:cNvPr id="46" name="Rectangle 45"/>
          <p:cNvSpPr/>
          <p:nvPr/>
        </p:nvSpPr>
        <p:spPr>
          <a:xfrm>
            <a:off x="4038600" y="2743200"/>
            <a:ext cx="1066800" cy="1892826"/>
          </a:xfrm>
          <a:prstGeom prst="rect">
            <a:avLst/>
          </a:prstGeom>
        </p:spPr>
        <p:txBody>
          <a:bodyPr wrap="square">
            <a:spAutoFit/>
          </a:bodyPr>
          <a:lstStyle/>
          <a:p>
            <a:pPr algn="ctr">
              <a:spcBef>
                <a:spcPct val="50000"/>
              </a:spcBef>
            </a:pPr>
            <a:r>
              <a:rPr lang="en-US" sz="1300" dirty="0" smtClean="0"/>
              <a:t>Water migrates up paper via capillary action and carries plant pigments with it.</a:t>
            </a:r>
            <a:endParaRPr lang="en-US" sz="1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4800"/>
            <a:ext cx="8915400" cy="1143000"/>
          </a:xfrm>
        </p:spPr>
        <p:txBody>
          <a:bodyPr/>
          <a:lstStyle/>
          <a:p>
            <a:r>
              <a:rPr lang="en-US" sz="4000"/>
              <a:t>Test 5 – Indicator Tests for Enzyme M</a:t>
            </a:r>
          </a:p>
        </p:txBody>
      </p:sp>
      <p:sp>
        <p:nvSpPr>
          <p:cNvPr id="9220" name="AutoShape 4"/>
          <p:cNvSpPr>
            <a:spLocks noChangeArrowheads="1"/>
          </p:cNvSpPr>
          <p:nvPr/>
        </p:nvSpPr>
        <p:spPr bwMode="auto">
          <a:xfrm>
            <a:off x="457200" y="1752600"/>
            <a:ext cx="2971800" cy="4038600"/>
          </a:xfrm>
          <a:prstGeom prst="roundRect">
            <a:avLst>
              <a:gd name="adj" fmla="val 16667"/>
            </a:avLst>
          </a:prstGeom>
          <a:solidFill>
            <a:schemeClr val="bg1"/>
          </a:solidFill>
          <a:ln w="9525">
            <a:solidFill>
              <a:schemeClr val="tx1"/>
            </a:solidFill>
            <a:round/>
            <a:headEnd/>
            <a:tailEnd/>
          </a:ln>
          <a:effectLst/>
        </p:spPr>
        <p:txBody>
          <a:bodyPr wrap="none" anchor="ctr"/>
          <a:lstStyle/>
          <a:p>
            <a:endParaRPr lang="en-US"/>
          </a:p>
        </p:txBody>
      </p:sp>
      <p:sp>
        <p:nvSpPr>
          <p:cNvPr id="9221" name="Oval 5"/>
          <p:cNvSpPr>
            <a:spLocks noChangeArrowheads="1"/>
          </p:cNvSpPr>
          <p:nvPr/>
        </p:nvSpPr>
        <p:spPr bwMode="auto">
          <a:xfrm>
            <a:off x="685800" y="1981200"/>
            <a:ext cx="838200" cy="8382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23" name="Oval 7"/>
          <p:cNvSpPr>
            <a:spLocks noChangeArrowheads="1"/>
          </p:cNvSpPr>
          <p:nvPr/>
        </p:nvSpPr>
        <p:spPr bwMode="auto">
          <a:xfrm>
            <a:off x="685800" y="3810000"/>
            <a:ext cx="838200" cy="8382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24" name="Oval 8"/>
          <p:cNvSpPr>
            <a:spLocks noChangeArrowheads="1"/>
          </p:cNvSpPr>
          <p:nvPr/>
        </p:nvSpPr>
        <p:spPr bwMode="auto">
          <a:xfrm>
            <a:off x="685800" y="2895600"/>
            <a:ext cx="838200" cy="8382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25" name="Oval 9"/>
          <p:cNvSpPr>
            <a:spLocks noChangeArrowheads="1"/>
          </p:cNvSpPr>
          <p:nvPr/>
        </p:nvSpPr>
        <p:spPr bwMode="auto">
          <a:xfrm>
            <a:off x="685800" y="4724400"/>
            <a:ext cx="838200" cy="8382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26" name="Text Box 10"/>
          <p:cNvSpPr txBox="1">
            <a:spLocks noChangeArrowheads="1"/>
          </p:cNvSpPr>
          <p:nvPr/>
        </p:nvSpPr>
        <p:spPr bwMode="auto">
          <a:xfrm>
            <a:off x="1752600" y="2209800"/>
            <a:ext cx="1447800" cy="304800"/>
          </a:xfrm>
          <a:prstGeom prst="rect">
            <a:avLst/>
          </a:prstGeom>
          <a:noFill/>
          <a:ln w="9525">
            <a:noFill/>
            <a:miter lim="800000"/>
            <a:headEnd/>
            <a:tailEnd/>
          </a:ln>
          <a:effectLst/>
        </p:spPr>
        <p:txBody>
          <a:bodyPr>
            <a:spAutoFit/>
          </a:bodyPr>
          <a:lstStyle/>
          <a:p>
            <a:pPr>
              <a:spcBef>
                <a:spcPct val="50000"/>
              </a:spcBef>
            </a:pPr>
            <a:r>
              <a:rPr lang="en-US" sz="1400"/>
              <a:t>Botana curus</a:t>
            </a:r>
          </a:p>
        </p:txBody>
      </p:sp>
      <p:sp>
        <p:nvSpPr>
          <p:cNvPr id="9228" name="Text Box 12"/>
          <p:cNvSpPr txBox="1">
            <a:spLocks noChangeArrowheads="1"/>
          </p:cNvSpPr>
          <p:nvPr/>
        </p:nvSpPr>
        <p:spPr bwMode="auto">
          <a:xfrm>
            <a:off x="1752600" y="3124200"/>
            <a:ext cx="1143000" cy="304800"/>
          </a:xfrm>
          <a:prstGeom prst="rect">
            <a:avLst/>
          </a:prstGeom>
          <a:noFill/>
          <a:ln w="9525">
            <a:noFill/>
            <a:miter lim="800000"/>
            <a:headEnd/>
            <a:tailEnd/>
          </a:ln>
          <a:effectLst/>
        </p:spPr>
        <p:txBody>
          <a:bodyPr>
            <a:spAutoFit/>
          </a:bodyPr>
          <a:lstStyle/>
          <a:p>
            <a:pPr>
              <a:spcBef>
                <a:spcPct val="50000"/>
              </a:spcBef>
            </a:pPr>
            <a:r>
              <a:rPr lang="en-US" sz="1400"/>
              <a:t>Species X</a:t>
            </a:r>
          </a:p>
        </p:txBody>
      </p:sp>
      <p:sp>
        <p:nvSpPr>
          <p:cNvPr id="9229" name="Text Box 13"/>
          <p:cNvSpPr txBox="1">
            <a:spLocks noChangeArrowheads="1"/>
          </p:cNvSpPr>
          <p:nvPr/>
        </p:nvSpPr>
        <p:spPr bwMode="auto">
          <a:xfrm>
            <a:off x="1752600" y="4038600"/>
            <a:ext cx="984250" cy="304800"/>
          </a:xfrm>
          <a:prstGeom prst="rect">
            <a:avLst/>
          </a:prstGeom>
          <a:noFill/>
          <a:ln w="9525">
            <a:noFill/>
            <a:miter lim="800000"/>
            <a:headEnd/>
            <a:tailEnd/>
          </a:ln>
          <a:effectLst/>
        </p:spPr>
        <p:txBody>
          <a:bodyPr wrap="none">
            <a:spAutoFit/>
          </a:bodyPr>
          <a:lstStyle/>
          <a:p>
            <a:r>
              <a:rPr lang="en-US" sz="1400"/>
              <a:t>Species Y</a:t>
            </a:r>
          </a:p>
        </p:txBody>
      </p:sp>
      <p:sp>
        <p:nvSpPr>
          <p:cNvPr id="9230" name="Text Box 14"/>
          <p:cNvSpPr txBox="1">
            <a:spLocks noChangeArrowheads="1"/>
          </p:cNvSpPr>
          <p:nvPr/>
        </p:nvSpPr>
        <p:spPr bwMode="auto">
          <a:xfrm>
            <a:off x="1752600" y="4953000"/>
            <a:ext cx="1219200" cy="304800"/>
          </a:xfrm>
          <a:prstGeom prst="rect">
            <a:avLst/>
          </a:prstGeom>
          <a:noFill/>
          <a:ln w="9525">
            <a:noFill/>
            <a:miter lim="800000"/>
            <a:headEnd/>
            <a:tailEnd/>
          </a:ln>
          <a:effectLst/>
        </p:spPr>
        <p:txBody>
          <a:bodyPr>
            <a:spAutoFit/>
          </a:bodyPr>
          <a:lstStyle/>
          <a:p>
            <a:pPr>
              <a:spcBef>
                <a:spcPct val="50000"/>
              </a:spcBef>
            </a:pPr>
            <a:r>
              <a:rPr lang="en-US" sz="1400"/>
              <a:t>Species Z</a:t>
            </a:r>
          </a:p>
        </p:txBody>
      </p:sp>
      <p:sp>
        <p:nvSpPr>
          <p:cNvPr id="9232" name="Freeform 16"/>
          <p:cNvSpPr>
            <a:spLocks/>
          </p:cNvSpPr>
          <p:nvPr/>
        </p:nvSpPr>
        <p:spPr bwMode="auto">
          <a:xfrm>
            <a:off x="876300" y="2176463"/>
            <a:ext cx="390525" cy="357187"/>
          </a:xfrm>
          <a:custGeom>
            <a:avLst/>
            <a:gdLst/>
            <a:ahLst/>
            <a:cxnLst>
              <a:cxn ang="0">
                <a:pos x="72" y="9"/>
              </a:cxn>
              <a:cxn ang="0">
                <a:pos x="12" y="63"/>
              </a:cxn>
              <a:cxn ang="0">
                <a:pos x="0" y="81"/>
              </a:cxn>
              <a:cxn ang="0">
                <a:pos x="12" y="189"/>
              </a:cxn>
              <a:cxn ang="0">
                <a:pos x="60" y="219"/>
              </a:cxn>
              <a:cxn ang="0">
                <a:pos x="132" y="189"/>
              </a:cxn>
              <a:cxn ang="0">
                <a:pos x="210" y="225"/>
              </a:cxn>
              <a:cxn ang="0">
                <a:pos x="246" y="171"/>
              </a:cxn>
              <a:cxn ang="0">
                <a:pos x="240" y="75"/>
              </a:cxn>
              <a:cxn ang="0">
                <a:pos x="216" y="45"/>
              </a:cxn>
              <a:cxn ang="0">
                <a:pos x="72" y="9"/>
              </a:cxn>
            </a:cxnLst>
            <a:rect l="0" t="0" r="r" b="b"/>
            <a:pathLst>
              <a:path w="246" h="225">
                <a:moveTo>
                  <a:pt x="72" y="9"/>
                </a:moveTo>
                <a:cubicBezTo>
                  <a:pt x="38" y="20"/>
                  <a:pt x="33" y="31"/>
                  <a:pt x="12" y="63"/>
                </a:cubicBezTo>
                <a:cubicBezTo>
                  <a:pt x="8" y="69"/>
                  <a:pt x="0" y="81"/>
                  <a:pt x="0" y="81"/>
                </a:cubicBezTo>
                <a:cubicBezTo>
                  <a:pt x="0" y="85"/>
                  <a:pt x="9" y="179"/>
                  <a:pt x="12" y="189"/>
                </a:cubicBezTo>
                <a:cubicBezTo>
                  <a:pt x="17" y="207"/>
                  <a:pt x="60" y="219"/>
                  <a:pt x="60" y="219"/>
                </a:cubicBezTo>
                <a:cubicBezTo>
                  <a:pt x="87" y="212"/>
                  <a:pt x="109" y="204"/>
                  <a:pt x="132" y="189"/>
                </a:cubicBezTo>
                <a:cubicBezTo>
                  <a:pt x="170" y="194"/>
                  <a:pt x="189" y="193"/>
                  <a:pt x="210" y="225"/>
                </a:cubicBezTo>
                <a:cubicBezTo>
                  <a:pt x="240" y="215"/>
                  <a:pt x="240" y="201"/>
                  <a:pt x="246" y="171"/>
                </a:cubicBezTo>
                <a:cubicBezTo>
                  <a:pt x="244" y="139"/>
                  <a:pt x="243" y="107"/>
                  <a:pt x="240" y="75"/>
                </a:cubicBezTo>
                <a:cubicBezTo>
                  <a:pt x="238" y="52"/>
                  <a:pt x="233" y="59"/>
                  <a:pt x="216" y="45"/>
                </a:cubicBezTo>
                <a:cubicBezTo>
                  <a:pt x="162" y="0"/>
                  <a:pt x="144" y="3"/>
                  <a:pt x="72" y="9"/>
                </a:cubicBezTo>
                <a:close/>
              </a:path>
            </a:pathLst>
          </a:custGeom>
          <a:solidFill>
            <a:srgbClr val="33CC33"/>
          </a:solidFill>
          <a:ln w="9525">
            <a:solidFill>
              <a:schemeClr val="tx1"/>
            </a:solidFill>
            <a:round/>
            <a:headEnd/>
            <a:tailEnd/>
          </a:ln>
          <a:effectLst/>
        </p:spPr>
        <p:txBody>
          <a:bodyPr/>
          <a:lstStyle/>
          <a:p>
            <a:endParaRPr lang="en-US"/>
          </a:p>
        </p:txBody>
      </p:sp>
      <p:sp>
        <p:nvSpPr>
          <p:cNvPr id="9233" name="Freeform 17"/>
          <p:cNvSpPr>
            <a:spLocks/>
          </p:cNvSpPr>
          <p:nvPr/>
        </p:nvSpPr>
        <p:spPr bwMode="auto">
          <a:xfrm>
            <a:off x="831850" y="3103563"/>
            <a:ext cx="584200" cy="430212"/>
          </a:xfrm>
          <a:custGeom>
            <a:avLst/>
            <a:gdLst/>
            <a:ahLst/>
            <a:cxnLst>
              <a:cxn ang="0">
                <a:pos x="40" y="91"/>
              </a:cxn>
              <a:cxn ang="0">
                <a:pos x="22" y="241"/>
              </a:cxn>
              <a:cxn ang="0">
                <a:pos x="64" y="271"/>
              </a:cxn>
              <a:cxn ang="0">
                <a:pos x="160" y="265"/>
              </a:cxn>
              <a:cxn ang="0">
                <a:pos x="238" y="223"/>
              </a:cxn>
              <a:cxn ang="0">
                <a:pos x="352" y="187"/>
              </a:cxn>
              <a:cxn ang="0">
                <a:pos x="310" y="31"/>
              </a:cxn>
              <a:cxn ang="0">
                <a:pos x="274" y="13"/>
              </a:cxn>
              <a:cxn ang="0">
                <a:pos x="100" y="37"/>
              </a:cxn>
              <a:cxn ang="0">
                <a:pos x="34" y="67"/>
              </a:cxn>
              <a:cxn ang="0">
                <a:pos x="28" y="127"/>
              </a:cxn>
            </a:cxnLst>
            <a:rect l="0" t="0" r="r" b="b"/>
            <a:pathLst>
              <a:path w="368" h="271">
                <a:moveTo>
                  <a:pt x="40" y="91"/>
                </a:moveTo>
                <a:cubicBezTo>
                  <a:pt x="0" y="151"/>
                  <a:pt x="1" y="133"/>
                  <a:pt x="22" y="241"/>
                </a:cubicBezTo>
                <a:cubicBezTo>
                  <a:pt x="25" y="258"/>
                  <a:pt x="50" y="261"/>
                  <a:pt x="64" y="271"/>
                </a:cubicBezTo>
                <a:cubicBezTo>
                  <a:pt x="96" y="269"/>
                  <a:pt x="128" y="268"/>
                  <a:pt x="160" y="265"/>
                </a:cubicBezTo>
                <a:cubicBezTo>
                  <a:pt x="192" y="262"/>
                  <a:pt x="209" y="233"/>
                  <a:pt x="238" y="223"/>
                </a:cubicBezTo>
                <a:cubicBezTo>
                  <a:pt x="276" y="185"/>
                  <a:pt x="293" y="192"/>
                  <a:pt x="352" y="187"/>
                </a:cubicBezTo>
                <a:cubicBezTo>
                  <a:pt x="368" y="140"/>
                  <a:pt x="350" y="63"/>
                  <a:pt x="310" y="31"/>
                </a:cubicBezTo>
                <a:cubicBezTo>
                  <a:pt x="300" y="23"/>
                  <a:pt x="285" y="20"/>
                  <a:pt x="274" y="13"/>
                </a:cubicBezTo>
                <a:cubicBezTo>
                  <a:pt x="192" y="17"/>
                  <a:pt x="155" y="0"/>
                  <a:pt x="100" y="37"/>
                </a:cubicBezTo>
                <a:cubicBezTo>
                  <a:pt x="82" y="65"/>
                  <a:pt x="68" y="61"/>
                  <a:pt x="34" y="67"/>
                </a:cubicBezTo>
                <a:cubicBezTo>
                  <a:pt x="24" y="98"/>
                  <a:pt x="28" y="79"/>
                  <a:pt x="28" y="127"/>
                </a:cubicBezTo>
              </a:path>
            </a:pathLst>
          </a:custGeom>
          <a:solidFill>
            <a:srgbClr val="33CC33"/>
          </a:solidFill>
          <a:ln w="9525">
            <a:solidFill>
              <a:schemeClr val="tx1"/>
            </a:solidFill>
            <a:round/>
            <a:headEnd/>
            <a:tailEnd/>
          </a:ln>
          <a:effectLst/>
        </p:spPr>
        <p:txBody>
          <a:bodyPr/>
          <a:lstStyle/>
          <a:p>
            <a:endParaRPr lang="en-US"/>
          </a:p>
        </p:txBody>
      </p:sp>
      <p:sp>
        <p:nvSpPr>
          <p:cNvPr id="9234" name="Freeform 18"/>
          <p:cNvSpPr>
            <a:spLocks/>
          </p:cNvSpPr>
          <p:nvPr/>
        </p:nvSpPr>
        <p:spPr bwMode="auto">
          <a:xfrm>
            <a:off x="889000" y="4090988"/>
            <a:ext cx="303213" cy="346075"/>
          </a:xfrm>
          <a:custGeom>
            <a:avLst/>
            <a:gdLst/>
            <a:ahLst/>
            <a:cxnLst>
              <a:cxn ang="0">
                <a:pos x="100" y="21"/>
              </a:cxn>
              <a:cxn ang="0">
                <a:pos x="46" y="39"/>
              </a:cxn>
              <a:cxn ang="0">
                <a:pos x="28" y="45"/>
              </a:cxn>
              <a:cxn ang="0">
                <a:pos x="4" y="99"/>
              </a:cxn>
              <a:cxn ang="0">
                <a:pos x="70" y="213"/>
              </a:cxn>
              <a:cxn ang="0">
                <a:pos x="154" y="195"/>
              </a:cxn>
              <a:cxn ang="0">
                <a:pos x="184" y="141"/>
              </a:cxn>
              <a:cxn ang="0">
                <a:pos x="142" y="33"/>
              </a:cxn>
              <a:cxn ang="0">
                <a:pos x="94" y="9"/>
              </a:cxn>
              <a:cxn ang="0">
                <a:pos x="100" y="21"/>
              </a:cxn>
            </a:cxnLst>
            <a:rect l="0" t="0" r="r" b="b"/>
            <a:pathLst>
              <a:path w="191" h="218">
                <a:moveTo>
                  <a:pt x="100" y="21"/>
                </a:moveTo>
                <a:cubicBezTo>
                  <a:pt x="82" y="27"/>
                  <a:pt x="64" y="33"/>
                  <a:pt x="46" y="39"/>
                </a:cubicBezTo>
                <a:cubicBezTo>
                  <a:pt x="40" y="41"/>
                  <a:pt x="28" y="45"/>
                  <a:pt x="28" y="45"/>
                </a:cubicBezTo>
                <a:cubicBezTo>
                  <a:pt x="17" y="61"/>
                  <a:pt x="4" y="99"/>
                  <a:pt x="4" y="99"/>
                </a:cubicBezTo>
                <a:cubicBezTo>
                  <a:pt x="10" y="181"/>
                  <a:pt x="0" y="190"/>
                  <a:pt x="70" y="213"/>
                </a:cubicBezTo>
                <a:cubicBezTo>
                  <a:pt x="87" y="211"/>
                  <a:pt x="136" y="218"/>
                  <a:pt x="154" y="195"/>
                </a:cubicBezTo>
                <a:cubicBezTo>
                  <a:pt x="167" y="179"/>
                  <a:pt x="184" y="141"/>
                  <a:pt x="184" y="141"/>
                </a:cubicBezTo>
                <a:cubicBezTo>
                  <a:pt x="178" y="69"/>
                  <a:pt x="191" y="65"/>
                  <a:pt x="142" y="33"/>
                </a:cubicBezTo>
                <a:cubicBezTo>
                  <a:pt x="127" y="11"/>
                  <a:pt x="121" y="0"/>
                  <a:pt x="94" y="9"/>
                </a:cubicBezTo>
                <a:cubicBezTo>
                  <a:pt x="87" y="31"/>
                  <a:pt x="82" y="30"/>
                  <a:pt x="100" y="21"/>
                </a:cubicBezTo>
                <a:close/>
              </a:path>
            </a:pathLst>
          </a:custGeom>
          <a:solidFill>
            <a:srgbClr val="33CC33"/>
          </a:solidFill>
          <a:ln w="9525">
            <a:solidFill>
              <a:schemeClr val="tx1"/>
            </a:solidFill>
            <a:round/>
            <a:headEnd/>
            <a:tailEnd/>
          </a:ln>
          <a:effectLst/>
        </p:spPr>
        <p:txBody>
          <a:bodyPr/>
          <a:lstStyle/>
          <a:p>
            <a:endParaRPr lang="en-US"/>
          </a:p>
        </p:txBody>
      </p:sp>
      <p:sp>
        <p:nvSpPr>
          <p:cNvPr id="9235" name="Freeform 19"/>
          <p:cNvSpPr>
            <a:spLocks/>
          </p:cNvSpPr>
          <p:nvPr/>
        </p:nvSpPr>
        <p:spPr bwMode="auto">
          <a:xfrm>
            <a:off x="879475" y="4962525"/>
            <a:ext cx="434975" cy="396875"/>
          </a:xfrm>
          <a:custGeom>
            <a:avLst/>
            <a:gdLst/>
            <a:ahLst/>
            <a:cxnLst>
              <a:cxn ang="0">
                <a:pos x="106" y="0"/>
              </a:cxn>
              <a:cxn ang="0">
                <a:pos x="16" y="48"/>
              </a:cxn>
              <a:cxn ang="0">
                <a:pos x="28" y="168"/>
              </a:cxn>
              <a:cxn ang="0">
                <a:pos x="136" y="228"/>
              </a:cxn>
              <a:cxn ang="0">
                <a:pos x="274" y="156"/>
              </a:cxn>
              <a:cxn ang="0">
                <a:pos x="256" y="60"/>
              </a:cxn>
              <a:cxn ang="0">
                <a:pos x="238" y="42"/>
              </a:cxn>
              <a:cxn ang="0">
                <a:pos x="106" y="0"/>
              </a:cxn>
            </a:cxnLst>
            <a:rect l="0" t="0" r="r" b="b"/>
            <a:pathLst>
              <a:path w="274" h="250">
                <a:moveTo>
                  <a:pt x="106" y="0"/>
                </a:moveTo>
                <a:cubicBezTo>
                  <a:pt x="58" y="6"/>
                  <a:pt x="32" y="0"/>
                  <a:pt x="16" y="48"/>
                </a:cubicBezTo>
                <a:cubicBezTo>
                  <a:pt x="18" y="88"/>
                  <a:pt x="0" y="140"/>
                  <a:pt x="28" y="168"/>
                </a:cubicBezTo>
                <a:cubicBezTo>
                  <a:pt x="53" y="193"/>
                  <a:pt x="103" y="217"/>
                  <a:pt x="136" y="228"/>
                </a:cubicBezTo>
                <a:cubicBezTo>
                  <a:pt x="272" y="221"/>
                  <a:pt x="255" y="250"/>
                  <a:pt x="274" y="156"/>
                </a:cubicBezTo>
                <a:cubicBezTo>
                  <a:pt x="267" y="83"/>
                  <a:pt x="274" y="115"/>
                  <a:pt x="256" y="60"/>
                </a:cubicBezTo>
                <a:cubicBezTo>
                  <a:pt x="253" y="52"/>
                  <a:pt x="245" y="47"/>
                  <a:pt x="238" y="42"/>
                </a:cubicBezTo>
                <a:cubicBezTo>
                  <a:pt x="187" y="2"/>
                  <a:pt x="173" y="0"/>
                  <a:pt x="106" y="0"/>
                </a:cubicBezTo>
                <a:close/>
              </a:path>
            </a:pathLst>
          </a:custGeom>
          <a:solidFill>
            <a:srgbClr val="33CC33"/>
          </a:solidFill>
          <a:ln w="9525">
            <a:solidFill>
              <a:schemeClr val="tx1"/>
            </a:solidFill>
            <a:round/>
            <a:headEnd/>
            <a:tailEnd/>
          </a:ln>
          <a:effectLst/>
        </p:spPr>
        <p:txBody>
          <a:bodyPr/>
          <a:lstStyle/>
          <a:p>
            <a:endParaRPr lang="en-US"/>
          </a:p>
        </p:txBody>
      </p:sp>
      <p:sp>
        <p:nvSpPr>
          <p:cNvPr id="9236" name="Text Box 20"/>
          <p:cNvSpPr txBox="1">
            <a:spLocks noChangeArrowheads="1"/>
          </p:cNvSpPr>
          <p:nvPr/>
        </p:nvSpPr>
        <p:spPr bwMode="auto">
          <a:xfrm>
            <a:off x="685800" y="5943600"/>
            <a:ext cx="2514600" cy="730250"/>
          </a:xfrm>
          <a:prstGeom prst="rect">
            <a:avLst/>
          </a:prstGeom>
          <a:noFill/>
          <a:ln w="9525">
            <a:noFill/>
            <a:miter lim="800000"/>
            <a:headEnd/>
            <a:tailEnd/>
          </a:ln>
          <a:effectLst/>
        </p:spPr>
        <p:txBody>
          <a:bodyPr>
            <a:spAutoFit/>
          </a:bodyPr>
          <a:lstStyle/>
          <a:p>
            <a:pPr algn="ctr">
              <a:spcBef>
                <a:spcPct val="50000"/>
              </a:spcBef>
            </a:pPr>
            <a:r>
              <a:rPr lang="en-US" sz="1400"/>
              <a:t>Put two drops of each plant Extract in separate wells of the well tray.</a:t>
            </a:r>
          </a:p>
        </p:txBody>
      </p:sp>
      <p:sp>
        <p:nvSpPr>
          <p:cNvPr id="9237" name="AutoShape 21"/>
          <p:cNvSpPr>
            <a:spLocks noChangeArrowheads="1"/>
          </p:cNvSpPr>
          <p:nvPr/>
        </p:nvSpPr>
        <p:spPr bwMode="auto">
          <a:xfrm>
            <a:off x="4114800" y="3124200"/>
            <a:ext cx="990600" cy="1828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sp>
        <p:nvSpPr>
          <p:cNvPr id="9238" name="Rectangle 22" descr="Light vertical"/>
          <p:cNvSpPr>
            <a:spLocks noChangeArrowheads="1"/>
          </p:cNvSpPr>
          <p:nvPr/>
        </p:nvSpPr>
        <p:spPr bwMode="auto">
          <a:xfrm>
            <a:off x="4343400" y="2743200"/>
            <a:ext cx="533400" cy="381000"/>
          </a:xfrm>
          <a:prstGeom prst="rect">
            <a:avLst/>
          </a:prstGeom>
          <a:pattFill prst="ltVert">
            <a:fgClr>
              <a:schemeClr val="accent1"/>
            </a:fgClr>
            <a:bgClr>
              <a:schemeClr val="bg1"/>
            </a:bgClr>
          </a:pattFill>
          <a:ln w="9525">
            <a:solidFill>
              <a:schemeClr val="tx1"/>
            </a:solidFill>
            <a:miter lim="800000"/>
            <a:headEnd/>
            <a:tailEnd/>
          </a:ln>
          <a:effectLst/>
        </p:spPr>
        <p:txBody>
          <a:bodyPr wrap="none" anchor="ctr"/>
          <a:lstStyle/>
          <a:p>
            <a:endParaRPr lang="en-US"/>
          </a:p>
        </p:txBody>
      </p:sp>
      <p:sp>
        <p:nvSpPr>
          <p:cNvPr id="9239" name="Text Box 23"/>
          <p:cNvSpPr txBox="1">
            <a:spLocks noChangeArrowheads="1"/>
          </p:cNvSpPr>
          <p:nvPr/>
        </p:nvSpPr>
        <p:spPr bwMode="auto">
          <a:xfrm>
            <a:off x="4191000" y="3733800"/>
            <a:ext cx="838200" cy="639763"/>
          </a:xfrm>
          <a:prstGeom prst="rect">
            <a:avLst/>
          </a:prstGeom>
          <a:noFill/>
          <a:ln w="9525">
            <a:noFill/>
            <a:miter lim="800000"/>
            <a:headEnd/>
            <a:tailEnd/>
          </a:ln>
          <a:effectLst/>
        </p:spPr>
        <p:txBody>
          <a:bodyPr>
            <a:spAutoFit/>
          </a:bodyPr>
          <a:lstStyle/>
          <a:p>
            <a:pPr algn="ctr">
              <a:spcBef>
                <a:spcPct val="50000"/>
              </a:spcBef>
            </a:pPr>
            <a:r>
              <a:rPr lang="en-US" sz="1200"/>
              <a:t>Indicator Enzyme M</a:t>
            </a:r>
          </a:p>
        </p:txBody>
      </p:sp>
      <p:sp>
        <p:nvSpPr>
          <p:cNvPr id="9240" name="AutoShape 24"/>
          <p:cNvSpPr>
            <a:spLocks noChangeArrowheads="1"/>
          </p:cNvSpPr>
          <p:nvPr/>
        </p:nvSpPr>
        <p:spPr bwMode="auto">
          <a:xfrm>
            <a:off x="5562600" y="1752600"/>
            <a:ext cx="2971800" cy="4038600"/>
          </a:xfrm>
          <a:prstGeom prst="roundRect">
            <a:avLst>
              <a:gd name="adj" fmla="val 16667"/>
            </a:avLst>
          </a:prstGeom>
          <a:solidFill>
            <a:schemeClr val="bg1"/>
          </a:solidFill>
          <a:ln w="9525">
            <a:solidFill>
              <a:schemeClr val="tx1"/>
            </a:solidFill>
            <a:round/>
            <a:headEnd/>
            <a:tailEnd/>
          </a:ln>
          <a:effectLst/>
        </p:spPr>
        <p:txBody>
          <a:bodyPr wrap="none" anchor="ctr"/>
          <a:lstStyle/>
          <a:p>
            <a:endParaRPr lang="en-US"/>
          </a:p>
        </p:txBody>
      </p:sp>
      <p:sp>
        <p:nvSpPr>
          <p:cNvPr id="9241" name="Oval 25"/>
          <p:cNvSpPr>
            <a:spLocks noChangeArrowheads="1"/>
          </p:cNvSpPr>
          <p:nvPr/>
        </p:nvSpPr>
        <p:spPr bwMode="auto">
          <a:xfrm>
            <a:off x="5791200" y="1981200"/>
            <a:ext cx="838200" cy="8382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2" name="Oval 26"/>
          <p:cNvSpPr>
            <a:spLocks noChangeArrowheads="1"/>
          </p:cNvSpPr>
          <p:nvPr/>
        </p:nvSpPr>
        <p:spPr bwMode="auto">
          <a:xfrm>
            <a:off x="5791200" y="3810000"/>
            <a:ext cx="838200" cy="8382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3" name="Oval 27"/>
          <p:cNvSpPr>
            <a:spLocks noChangeArrowheads="1"/>
          </p:cNvSpPr>
          <p:nvPr/>
        </p:nvSpPr>
        <p:spPr bwMode="auto">
          <a:xfrm>
            <a:off x="5791200" y="2895600"/>
            <a:ext cx="838200" cy="8382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4" name="Oval 28"/>
          <p:cNvSpPr>
            <a:spLocks noChangeArrowheads="1"/>
          </p:cNvSpPr>
          <p:nvPr/>
        </p:nvSpPr>
        <p:spPr bwMode="auto">
          <a:xfrm>
            <a:off x="5791200" y="4724400"/>
            <a:ext cx="838200" cy="8382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5" name="Text Box 29"/>
          <p:cNvSpPr txBox="1">
            <a:spLocks noChangeArrowheads="1"/>
          </p:cNvSpPr>
          <p:nvPr/>
        </p:nvSpPr>
        <p:spPr bwMode="auto">
          <a:xfrm>
            <a:off x="6858000" y="2209800"/>
            <a:ext cx="1447800" cy="533400"/>
          </a:xfrm>
          <a:prstGeom prst="rect">
            <a:avLst/>
          </a:prstGeom>
          <a:noFill/>
          <a:ln w="9525">
            <a:noFill/>
            <a:miter lim="800000"/>
            <a:headEnd/>
            <a:tailEnd/>
          </a:ln>
          <a:effectLst/>
        </p:spPr>
        <p:txBody>
          <a:bodyPr>
            <a:spAutoFit/>
          </a:bodyPr>
          <a:lstStyle/>
          <a:p>
            <a:pPr algn="ctr">
              <a:spcBef>
                <a:spcPct val="50000"/>
              </a:spcBef>
            </a:pPr>
            <a:r>
              <a:rPr lang="en-US" sz="1400"/>
              <a:t>Botana curus</a:t>
            </a:r>
          </a:p>
          <a:p>
            <a:pPr algn="ctr">
              <a:spcBef>
                <a:spcPct val="50000"/>
              </a:spcBef>
            </a:pPr>
            <a:r>
              <a:rPr lang="en-US" sz="1000"/>
              <a:t>(“fizzed” a little)</a:t>
            </a:r>
          </a:p>
        </p:txBody>
      </p:sp>
      <p:sp>
        <p:nvSpPr>
          <p:cNvPr id="9246" name="Text Box 30"/>
          <p:cNvSpPr txBox="1">
            <a:spLocks noChangeArrowheads="1"/>
          </p:cNvSpPr>
          <p:nvPr/>
        </p:nvSpPr>
        <p:spPr bwMode="auto">
          <a:xfrm>
            <a:off x="6858000" y="3124200"/>
            <a:ext cx="1143000" cy="533400"/>
          </a:xfrm>
          <a:prstGeom prst="rect">
            <a:avLst/>
          </a:prstGeom>
          <a:noFill/>
          <a:ln w="9525">
            <a:noFill/>
            <a:miter lim="800000"/>
            <a:headEnd/>
            <a:tailEnd/>
          </a:ln>
          <a:effectLst/>
        </p:spPr>
        <p:txBody>
          <a:bodyPr>
            <a:spAutoFit/>
          </a:bodyPr>
          <a:lstStyle/>
          <a:p>
            <a:pPr algn="ctr">
              <a:spcBef>
                <a:spcPct val="50000"/>
              </a:spcBef>
            </a:pPr>
            <a:r>
              <a:rPr lang="en-US" sz="1400"/>
              <a:t>Species X</a:t>
            </a:r>
          </a:p>
          <a:p>
            <a:pPr algn="ctr">
              <a:spcBef>
                <a:spcPct val="50000"/>
              </a:spcBef>
            </a:pPr>
            <a:r>
              <a:rPr lang="en-US" sz="1000"/>
              <a:t>(no “fizz”)</a:t>
            </a:r>
          </a:p>
        </p:txBody>
      </p:sp>
      <p:sp>
        <p:nvSpPr>
          <p:cNvPr id="9247" name="Text Box 31"/>
          <p:cNvSpPr txBox="1">
            <a:spLocks noChangeArrowheads="1"/>
          </p:cNvSpPr>
          <p:nvPr/>
        </p:nvSpPr>
        <p:spPr bwMode="auto">
          <a:xfrm>
            <a:off x="6934200" y="4038600"/>
            <a:ext cx="1050925" cy="685800"/>
          </a:xfrm>
          <a:prstGeom prst="rect">
            <a:avLst/>
          </a:prstGeom>
          <a:noFill/>
          <a:ln w="9525">
            <a:noFill/>
            <a:miter lim="800000"/>
            <a:headEnd/>
            <a:tailEnd/>
          </a:ln>
          <a:effectLst/>
        </p:spPr>
        <p:txBody>
          <a:bodyPr wrap="none">
            <a:spAutoFit/>
          </a:bodyPr>
          <a:lstStyle/>
          <a:p>
            <a:pPr algn="ctr"/>
            <a:r>
              <a:rPr lang="en-US" sz="1400"/>
              <a:t>Species Y</a:t>
            </a:r>
          </a:p>
          <a:p>
            <a:pPr algn="ctr">
              <a:spcBef>
                <a:spcPct val="50000"/>
              </a:spcBef>
            </a:pPr>
            <a:r>
              <a:rPr lang="en-US" sz="1000"/>
              <a:t>(“fizzed” a little)</a:t>
            </a:r>
          </a:p>
          <a:p>
            <a:pPr algn="ctr"/>
            <a:endParaRPr lang="en-US" sz="1000"/>
          </a:p>
        </p:txBody>
      </p:sp>
      <p:sp>
        <p:nvSpPr>
          <p:cNvPr id="9248" name="Text Box 32"/>
          <p:cNvSpPr txBox="1">
            <a:spLocks noChangeArrowheads="1"/>
          </p:cNvSpPr>
          <p:nvPr/>
        </p:nvSpPr>
        <p:spPr bwMode="auto">
          <a:xfrm>
            <a:off x="7010400" y="4953000"/>
            <a:ext cx="1219200" cy="762000"/>
          </a:xfrm>
          <a:prstGeom prst="rect">
            <a:avLst/>
          </a:prstGeom>
          <a:noFill/>
          <a:ln w="9525">
            <a:noFill/>
            <a:miter lim="800000"/>
            <a:headEnd/>
            <a:tailEnd/>
          </a:ln>
          <a:effectLst/>
        </p:spPr>
        <p:txBody>
          <a:bodyPr>
            <a:spAutoFit/>
          </a:bodyPr>
          <a:lstStyle/>
          <a:p>
            <a:pPr algn="ctr">
              <a:spcBef>
                <a:spcPct val="50000"/>
              </a:spcBef>
            </a:pPr>
            <a:r>
              <a:rPr lang="en-US" sz="1400"/>
              <a:t>Species Z</a:t>
            </a:r>
          </a:p>
          <a:p>
            <a:pPr algn="ctr">
              <a:spcBef>
                <a:spcPct val="50000"/>
              </a:spcBef>
            </a:pPr>
            <a:r>
              <a:rPr lang="en-US" sz="1000"/>
              <a:t>(“fizzed” a little)</a:t>
            </a:r>
          </a:p>
          <a:p>
            <a:pPr>
              <a:spcBef>
                <a:spcPct val="50000"/>
              </a:spcBef>
            </a:pPr>
            <a:endParaRPr lang="en-US" sz="1000"/>
          </a:p>
        </p:txBody>
      </p:sp>
      <p:sp>
        <p:nvSpPr>
          <p:cNvPr id="9249" name="Freeform 33" descr="Sphere"/>
          <p:cNvSpPr>
            <a:spLocks/>
          </p:cNvSpPr>
          <p:nvPr/>
        </p:nvSpPr>
        <p:spPr bwMode="auto">
          <a:xfrm>
            <a:off x="5981700" y="2176463"/>
            <a:ext cx="495300" cy="490537"/>
          </a:xfrm>
          <a:custGeom>
            <a:avLst/>
            <a:gdLst/>
            <a:ahLst/>
            <a:cxnLst>
              <a:cxn ang="0">
                <a:pos x="72" y="9"/>
              </a:cxn>
              <a:cxn ang="0">
                <a:pos x="12" y="63"/>
              </a:cxn>
              <a:cxn ang="0">
                <a:pos x="0" y="81"/>
              </a:cxn>
              <a:cxn ang="0">
                <a:pos x="12" y="189"/>
              </a:cxn>
              <a:cxn ang="0">
                <a:pos x="60" y="219"/>
              </a:cxn>
              <a:cxn ang="0">
                <a:pos x="132" y="189"/>
              </a:cxn>
              <a:cxn ang="0">
                <a:pos x="210" y="225"/>
              </a:cxn>
              <a:cxn ang="0">
                <a:pos x="246" y="171"/>
              </a:cxn>
              <a:cxn ang="0">
                <a:pos x="240" y="75"/>
              </a:cxn>
              <a:cxn ang="0">
                <a:pos x="216" y="45"/>
              </a:cxn>
              <a:cxn ang="0">
                <a:pos x="72" y="9"/>
              </a:cxn>
            </a:cxnLst>
            <a:rect l="0" t="0" r="r" b="b"/>
            <a:pathLst>
              <a:path w="246" h="225">
                <a:moveTo>
                  <a:pt x="72" y="9"/>
                </a:moveTo>
                <a:cubicBezTo>
                  <a:pt x="38" y="20"/>
                  <a:pt x="33" y="31"/>
                  <a:pt x="12" y="63"/>
                </a:cubicBezTo>
                <a:cubicBezTo>
                  <a:pt x="8" y="69"/>
                  <a:pt x="0" y="81"/>
                  <a:pt x="0" y="81"/>
                </a:cubicBezTo>
                <a:cubicBezTo>
                  <a:pt x="0" y="85"/>
                  <a:pt x="9" y="179"/>
                  <a:pt x="12" y="189"/>
                </a:cubicBezTo>
                <a:cubicBezTo>
                  <a:pt x="17" y="207"/>
                  <a:pt x="60" y="219"/>
                  <a:pt x="60" y="219"/>
                </a:cubicBezTo>
                <a:cubicBezTo>
                  <a:pt x="87" y="212"/>
                  <a:pt x="109" y="204"/>
                  <a:pt x="132" y="189"/>
                </a:cubicBezTo>
                <a:cubicBezTo>
                  <a:pt x="170" y="194"/>
                  <a:pt x="189" y="193"/>
                  <a:pt x="210" y="225"/>
                </a:cubicBezTo>
                <a:cubicBezTo>
                  <a:pt x="240" y="215"/>
                  <a:pt x="240" y="201"/>
                  <a:pt x="246" y="171"/>
                </a:cubicBezTo>
                <a:cubicBezTo>
                  <a:pt x="244" y="139"/>
                  <a:pt x="243" y="107"/>
                  <a:pt x="240" y="75"/>
                </a:cubicBezTo>
                <a:cubicBezTo>
                  <a:pt x="238" y="52"/>
                  <a:pt x="233" y="59"/>
                  <a:pt x="216" y="45"/>
                </a:cubicBezTo>
                <a:cubicBezTo>
                  <a:pt x="162" y="0"/>
                  <a:pt x="144" y="3"/>
                  <a:pt x="72" y="9"/>
                </a:cubicBezTo>
                <a:close/>
              </a:path>
            </a:pathLst>
          </a:custGeom>
          <a:pattFill prst="sphere">
            <a:fgClr>
              <a:srgbClr val="33CC33"/>
            </a:fgClr>
            <a:bgClr>
              <a:schemeClr val="bg1"/>
            </a:bgClr>
          </a:pattFill>
          <a:ln w="9525">
            <a:solidFill>
              <a:schemeClr val="tx1"/>
            </a:solidFill>
            <a:round/>
            <a:headEnd/>
            <a:tailEnd/>
          </a:ln>
          <a:effectLst/>
        </p:spPr>
        <p:txBody>
          <a:bodyPr/>
          <a:lstStyle/>
          <a:p>
            <a:endParaRPr lang="en-US"/>
          </a:p>
        </p:txBody>
      </p:sp>
      <p:sp>
        <p:nvSpPr>
          <p:cNvPr id="9250" name="Freeform 34"/>
          <p:cNvSpPr>
            <a:spLocks/>
          </p:cNvSpPr>
          <p:nvPr/>
        </p:nvSpPr>
        <p:spPr bwMode="auto">
          <a:xfrm>
            <a:off x="5937250" y="3103563"/>
            <a:ext cx="584200" cy="430212"/>
          </a:xfrm>
          <a:custGeom>
            <a:avLst/>
            <a:gdLst/>
            <a:ahLst/>
            <a:cxnLst>
              <a:cxn ang="0">
                <a:pos x="40" y="91"/>
              </a:cxn>
              <a:cxn ang="0">
                <a:pos x="22" y="241"/>
              </a:cxn>
              <a:cxn ang="0">
                <a:pos x="64" y="271"/>
              </a:cxn>
              <a:cxn ang="0">
                <a:pos x="160" y="265"/>
              </a:cxn>
              <a:cxn ang="0">
                <a:pos x="238" y="223"/>
              </a:cxn>
              <a:cxn ang="0">
                <a:pos x="352" y="187"/>
              </a:cxn>
              <a:cxn ang="0">
                <a:pos x="310" y="31"/>
              </a:cxn>
              <a:cxn ang="0">
                <a:pos x="274" y="13"/>
              </a:cxn>
              <a:cxn ang="0">
                <a:pos x="100" y="37"/>
              </a:cxn>
              <a:cxn ang="0">
                <a:pos x="34" y="67"/>
              </a:cxn>
              <a:cxn ang="0">
                <a:pos x="28" y="127"/>
              </a:cxn>
            </a:cxnLst>
            <a:rect l="0" t="0" r="r" b="b"/>
            <a:pathLst>
              <a:path w="368" h="271">
                <a:moveTo>
                  <a:pt x="40" y="91"/>
                </a:moveTo>
                <a:cubicBezTo>
                  <a:pt x="0" y="151"/>
                  <a:pt x="1" y="133"/>
                  <a:pt x="22" y="241"/>
                </a:cubicBezTo>
                <a:cubicBezTo>
                  <a:pt x="25" y="258"/>
                  <a:pt x="50" y="261"/>
                  <a:pt x="64" y="271"/>
                </a:cubicBezTo>
                <a:cubicBezTo>
                  <a:pt x="96" y="269"/>
                  <a:pt x="128" y="268"/>
                  <a:pt x="160" y="265"/>
                </a:cubicBezTo>
                <a:cubicBezTo>
                  <a:pt x="192" y="262"/>
                  <a:pt x="209" y="233"/>
                  <a:pt x="238" y="223"/>
                </a:cubicBezTo>
                <a:cubicBezTo>
                  <a:pt x="276" y="185"/>
                  <a:pt x="293" y="192"/>
                  <a:pt x="352" y="187"/>
                </a:cubicBezTo>
                <a:cubicBezTo>
                  <a:pt x="368" y="140"/>
                  <a:pt x="350" y="63"/>
                  <a:pt x="310" y="31"/>
                </a:cubicBezTo>
                <a:cubicBezTo>
                  <a:pt x="300" y="23"/>
                  <a:pt x="285" y="20"/>
                  <a:pt x="274" y="13"/>
                </a:cubicBezTo>
                <a:cubicBezTo>
                  <a:pt x="192" y="17"/>
                  <a:pt x="155" y="0"/>
                  <a:pt x="100" y="37"/>
                </a:cubicBezTo>
                <a:cubicBezTo>
                  <a:pt x="82" y="65"/>
                  <a:pt x="68" y="61"/>
                  <a:pt x="34" y="67"/>
                </a:cubicBezTo>
                <a:cubicBezTo>
                  <a:pt x="24" y="98"/>
                  <a:pt x="28" y="79"/>
                  <a:pt x="28" y="127"/>
                </a:cubicBezTo>
              </a:path>
            </a:pathLst>
          </a:custGeom>
          <a:solidFill>
            <a:srgbClr val="33CC33"/>
          </a:solidFill>
          <a:ln w="9525">
            <a:solidFill>
              <a:schemeClr val="tx1"/>
            </a:solidFill>
            <a:round/>
            <a:headEnd/>
            <a:tailEnd/>
          </a:ln>
          <a:effectLst/>
        </p:spPr>
        <p:txBody>
          <a:bodyPr/>
          <a:lstStyle/>
          <a:p>
            <a:endParaRPr lang="en-US"/>
          </a:p>
        </p:txBody>
      </p:sp>
      <p:sp>
        <p:nvSpPr>
          <p:cNvPr id="9251" name="Freeform 35" descr="Sphere"/>
          <p:cNvSpPr>
            <a:spLocks/>
          </p:cNvSpPr>
          <p:nvPr/>
        </p:nvSpPr>
        <p:spPr bwMode="auto">
          <a:xfrm>
            <a:off x="5994400" y="4090988"/>
            <a:ext cx="303213" cy="346075"/>
          </a:xfrm>
          <a:custGeom>
            <a:avLst/>
            <a:gdLst/>
            <a:ahLst/>
            <a:cxnLst>
              <a:cxn ang="0">
                <a:pos x="100" y="21"/>
              </a:cxn>
              <a:cxn ang="0">
                <a:pos x="46" y="39"/>
              </a:cxn>
              <a:cxn ang="0">
                <a:pos x="28" y="45"/>
              </a:cxn>
              <a:cxn ang="0">
                <a:pos x="4" y="99"/>
              </a:cxn>
              <a:cxn ang="0">
                <a:pos x="70" y="213"/>
              </a:cxn>
              <a:cxn ang="0">
                <a:pos x="154" y="195"/>
              </a:cxn>
              <a:cxn ang="0">
                <a:pos x="184" y="141"/>
              </a:cxn>
              <a:cxn ang="0">
                <a:pos x="142" y="33"/>
              </a:cxn>
              <a:cxn ang="0">
                <a:pos x="94" y="9"/>
              </a:cxn>
              <a:cxn ang="0">
                <a:pos x="100" y="21"/>
              </a:cxn>
            </a:cxnLst>
            <a:rect l="0" t="0" r="r" b="b"/>
            <a:pathLst>
              <a:path w="191" h="218">
                <a:moveTo>
                  <a:pt x="100" y="21"/>
                </a:moveTo>
                <a:cubicBezTo>
                  <a:pt x="82" y="27"/>
                  <a:pt x="64" y="33"/>
                  <a:pt x="46" y="39"/>
                </a:cubicBezTo>
                <a:cubicBezTo>
                  <a:pt x="40" y="41"/>
                  <a:pt x="28" y="45"/>
                  <a:pt x="28" y="45"/>
                </a:cubicBezTo>
                <a:cubicBezTo>
                  <a:pt x="17" y="61"/>
                  <a:pt x="4" y="99"/>
                  <a:pt x="4" y="99"/>
                </a:cubicBezTo>
                <a:cubicBezTo>
                  <a:pt x="10" y="181"/>
                  <a:pt x="0" y="190"/>
                  <a:pt x="70" y="213"/>
                </a:cubicBezTo>
                <a:cubicBezTo>
                  <a:pt x="87" y="211"/>
                  <a:pt x="136" y="218"/>
                  <a:pt x="154" y="195"/>
                </a:cubicBezTo>
                <a:cubicBezTo>
                  <a:pt x="167" y="179"/>
                  <a:pt x="184" y="141"/>
                  <a:pt x="184" y="141"/>
                </a:cubicBezTo>
                <a:cubicBezTo>
                  <a:pt x="178" y="69"/>
                  <a:pt x="191" y="65"/>
                  <a:pt x="142" y="33"/>
                </a:cubicBezTo>
                <a:cubicBezTo>
                  <a:pt x="127" y="11"/>
                  <a:pt x="121" y="0"/>
                  <a:pt x="94" y="9"/>
                </a:cubicBezTo>
                <a:cubicBezTo>
                  <a:pt x="87" y="31"/>
                  <a:pt x="82" y="30"/>
                  <a:pt x="100" y="21"/>
                </a:cubicBezTo>
                <a:close/>
              </a:path>
            </a:pathLst>
          </a:custGeom>
          <a:pattFill prst="sphere">
            <a:fgClr>
              <a:srgbClr val="33CC33"/>
            </a:fgClr>
            <a:bgClr>
              <a:schemeClr val="bg1"/>
            </a:bgClr>
          </a:pattFill>
          <a:ln w="9525">
            <a:solidFill>
              <a:schemeClr val="tx1"/>
            </a:solidFill>
            <a:round/>
            <a:headEnd/>
            <a:tailEnd/>
          </a:ln>
          <a:effectLst/>
        </p:spPr>
        <p:txBody>
          <a:bodyPr/>
          <a:lstStyle/>
          <a:p>
            <a:endParaRPr lang="en-US"/>
          </a:p>
        </p:txBody>
      </p:sp>
      <p:sp>
        <p:nvSpPr>
          <p:cNvPr id="9252" name="Freeform 36" descr="Sphere"/>
          <p:cNvSpPr>
            <a:spLocks/>
          </p:cNvSpPr>
          <p:nvPr/>
        </p:nvSpPr>
        <p:spPr bwMode="auto">
          <a:xfrm>
            <a:off x="5984875" y="4962525"/>
            <a:ext cx="434975" cy="396875"/>
          </a:xfrm>
          <a:custGeom>
            <a:avLst/>
            <a:gdLst/>
            <a:ahLst/>
            <a:cxnLst>
              <a:cxn ang="0">
                <a:pos x="106" y="0"/>
              </a:cxn>
              <a:cxn ang="0">
                <a:pos x="16" y="48"/>
              </a:cxn>
              <a:cxn ang="0">
                <a:pos x="28" y="168"/>
              </a:cxn>
              <a:cxn ang="0">
                <a:pos x="136" y="228"/>
              </a:cxn>
              <a:cxn ang="0">
                <a:pos x="274" y="156"/>
              </a:cxn>
              <a:cxn ang="0">
                <a:pos x="256" y="60"/>
              </a:cxn>
              <a:cxn ang="0">
                <a:pos x="238" y="42"/>
              </a:cxn>
              <a:cxn ang="0">
                <a:pos x="106" y="0"/>
              </a:cxn>
            </a:cxnLst>
            <a:rect l="0" t="0" r="r" b="b"/>
            <a:pathLst>
              <a:path w="274" h="250">
                <a:moveTo>
                  <a:pt x="106" y="0"/>
                </a:moveTo>
                <a:cubicBezTo>
                  <a:pt x="58" y="6"/>
                  <a:pt x="32" y="0"/>
                  <a:pt x="16" y="48"/>
                </a:cubicBezTo>
                <a:cubicBezTo>
                  <a:pt x="18" y="88"/>
                  <a:pt x="0" y="140"/>
                  <a:pt x="28" y="168"/>
                </a:cubicBezTo>
                <a:cubicBezTo>
                  <a:pt x="53" y="193"/>
                  <a:pt x="103" y="217"/>
                  <a:pt x="136" y="228"/>
                </a:cubicBezTo>
                <a:cubicBezTo>
                  <a:pt x="272" y="221"/>
                  <a:pt x="255" y="250"/>
                  <a:pt x="274" y="156"/>
                </a:cubicBezTo>
                <a:cubicBezTo>
                  <a:pt x="267" y="83"/>
                  <a:pt x="274" y="115"/>
                  <a:pt x="256" y="60"/>
                </a:cubicBezTo>
                <a:cubicBezTo>
                  <a:pt x="253" y="52"/>
                  <a:pt x="245" y="47"/>
                  <a:pt x="238" y="42"/>
                </a:cubicBezTo>
                <a:cubicBezTo>
                  <a:pt x="187" y="2"/>
                  <a:pt x="173" y="0"/>
                  <a:pt x="106" y="0"/>
                </a:cubicBezTo>
                <a:close/>
              </a:path>
            </a:pathLst>
          </a:custGeom>
          <a:pattFill prst="sphere">
            <a:fgClr>
              <a:srgbClr val="33CC33"/>
            </a:fgClr>
            <a:bgClr>
              <a:schemeClr val="bg1"/>
            </a:bgClr>
          </a:pattFill>
          <a:ln w="9525">
            <a:solidFill>
              <a:schemeClr val="tx1"/>
            </a:solidFill>
            <a:round/>
            <a:headEnd/>
            <a:tailEnd/>
          </a:ln>
          <a:effectLst/>
        </p:spPr>
        <p:txBody>
          <a:bodyPr/>
          <a:lstStyle/>
          <a:p>
            <a:endParaRPr lang="en-US"/>
          </a:p>
        </p:txBody>
      </p:sp>
      <p:sp>
        <p:nvSpPr>
          <p:cNvPr id="9253" name="Line 37"/>
          <p:cNvSpPr>
            <a:spLocks noChangeShapeType="1"/>
          </p:cNvSpPr>
          <p:nvPr/>
        </p:nvSpPr>
        <p:spPr bwMode="auto">
          <a:xfrm>
            <a:off x="3124200" y="6248400"/>
            <a:ext cx="457200" cy="0"/>
          </a:xfrm>
          <a:prstGeom prst="line">
            <a:avLst/>
          </a:prstGeom>
          <a:noFill/>
          <a:ln w="9525">
            <a:solidFill>
              <a:schemeClr val="tx1"/>
            </a:solidFill>
            <a:round/>
            <a:headEnd/>
            <a:tailEnd type="triangle" w="med" len="med"/>
          </a:ln>
          <a:effectLst/>
        </p:spPr>
        <p:txBody>
          <a:bodyPr/>
          <a:lstStyle/>
          <a:p>
            <a:endParaRPr lang="en-US"/>
          </a:p>
        </p:txBody>
      </p:sp>
      <p:sp>
        <p:nvSpPr>
          <p:cNvPr id="9254" name="Text Box 38"/>
          <p:cNvSpPr txBox="1">
            <a:spLocks noChangeArrowheads="1"/>
          </p:cNvSpPr>
          <p:nvPr/>
        </p:nvSpPr>
        <p:spPr bwMode="auto">
          <a:xfrm>
            <a:off x="3810000" y="5791200"/>
            <a:ext cx="1524000" cy="942975"/>
          </a:xfrm>
          <a:prstGeom prst="rect">
            <a:avLst/>
          </a:prstGeom>
          <a:noFill/>
          <a:ln w="9525">
            <a:noFill/>
            <a:miter lim="800000"/>
            <a:headEnd/>
            <a:tailEnd/>
          </a:ln>
          <a:effectLst/>
        </p:spPr>
        <p:txBody>
          <a:bodyPr>
            <a:spAutoFit/>
          </a:bodyPr>
          <a:lstStyle/>
          <a:p>
            <a:pPr algn="ctr">
              <a:spcBef>
                <a:spcPct val="50000"/>
              </a:spcBef>
            </a:pPr>
            <a:r>
              <a:rPr lang="en-US" sz="1400"/>
              <a:t>Add a small sprinkle of “Indicator Enzyme M”</a:t>
            </a:r>
          </a:p>
        </p:txBody>
      </p:sp>
      <p:sp>
        <p:nvSpPr>
          <p:cNvPr id="9255" name="Line 39"/>
          <p:cNvSpPr>
            <a:spLocks noChangeShapeType="1"/>
          </p:cNvSpPr>
          <p:nvPr/>
        </p:nvSpPr>
        <p:spPr bwMode="auto">
          <a:xfrm>
            <a:off x="5334000" y="6248400"/>
            <a:ext cx="457200" cy="0"/>
          </a:xfrm>
          <a:prstGeom prst="line">
            <a:avLst/>
          </a:prstGeom>
          <a:noFill/>
          <a:ln w="9525">
            <a:solidFill>
              <a:schemeClr val="tx1"/>
            </a:solidFill>
            <a:round/>
            <a:headEnd/>
            <a:tailEnd type="triangle" w="med" len="med"/>
          </a:ln>
          <a:effectLst/>
        </p:spPr>
        <p:txBody>
          <a:bodyPr/>
          <a:lstStyle/>
          <a:p>
            <a:endParaRPr lang="en-US"/>
          </a:p>
        </p:txBody>
      </p:sp>
      <p:sp>
        <p:nvSpPr>
          <p:cNvPr id="9256" name="Text Box 40"/>
          <p:cNvSpPr txBox="1">
            <a:spLocks noChangeArrowheads="1"/>
          </p:cNvSpPr>
          <p:nvPr/>
        </p:nvSpPr>
        <p:spPr bwMode="auto">
          <a:xfrm>
            <a:off x="6019800" y="6019800"/>
            <a:ext cx="2667000" cy="304800"/>
          </a:xfrm>
          <a:prstGeom prst="rect">
            <a:avLst/>
          </a:prstGeom>
          <a:noFill/>
          <a:ln w="9525">
            <a:noFill/>
            <a:miter lim="800000"/>
            <a:headEnd/>
            <a:tailEnd/>
          </a:ln>
          <a:effectLst/>
        </p:spPr>
        <p:txBody>
          <a:bodyPr>
            <a:spAutoFit/>
          </a:bodyPr>
          <a:lstStyle/>
          <a:p>
            <a:pPr>
              <a:spcBef>
                <a:spcPct val="50000"/>
              </a:spcBef>
            </a:pPr>
            <a:r>
              <a:rPr lang="en-US" sz="1400"/>
              <a:t>Record your results.</a:t>
            </a:r>
          </a:p>
        </p:txBody>
      </p:sp>
      <p:cxnSp>
        <p:nvCxnSpPr>
          <p:cNvPr id="9257" name="AutoShape 41"/>
          <p:cNvCxnSpPr>
            <a:cxnSpLocks noChangeShapeType="1"/>
            <a:endCxn id="9221" idx="7"/>
          </p:cNvCxnSpPr>
          <p:nvPr/>
        </p:nvCxnSpPr>
        <p:spPr bwMode="auto">
          <a:xfrm rot="10800000">
            <a:off x="1401763" y="2103438"/>
            <a:ext cx="3246437" cy="563562"/>
          </a:xfrm>
          <a:prstGeom prst="curvedConnector4">
            <a:avLst>
              <a:gd name="adj1" fmla="val 48116"/>
              <a:gd name="adj2" fmla="val 229292"/>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14400"/>
            <a:ext cx="4267200" cy="2590800"/>
          </a:xfrm>
        </p:spPr>
        <p:txBody>
          <a:bodyPr/>
          <a:lstStyle/>
          <a:p>
            <a:r>
              <a:rPr lang="en-US" sz="4800" dirty="0"/>
              <a:t>“Making Connections” </a:t>
            </a:r>
            <a:r>
              <a:rPr lang="en-US" sz="4800" dirty="0" smtClean="0"/>
              <a:t/>
            </a:r>
            <a:br>
              <a:rPr lang="en-US" sz="4800" dirty="0" smtClean="0"/>
            </a:br>
            <a:endParaRPr lang="en-US" sz="4800" dirty="0"/>
          </a:p>
        </p:txBody>
      </p:sp>
      <p:pic>
        <p:nvPicPr>
          <p:cNvPr id="2053" name="Picture 5" descr="clothespin"/>
          <p:cNvPicPr>
            <a:picLocks noChangeAspect="1" noChangeArrowheads="1"/>
          </p:cNvPicPr>
          <p:nvPr/>
        </p:nvPicPr>
        <p:blipFill>
          <a:blip r:embed="rId2" cstate="print"/>
          <a:srcRect/>
          <a:stretch>
            <a:fillRect/>
          </a:stretch>
        </p:blipFill>
        <p:spPr bwMode="auto">
          <a:xfrm>
            <a:off x="4572000" y="304800"/>
            <a:ext cx="3924300" cy="5143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a:t>Test 6 – Using Simulated Gel Electrophoresis to Compare DNA</a:t>
            </a:r>
          </a:p>
        </p:txBody>
      </p:sp>
      <p:sp>
        <p:nvSpPr>
          <p:cNvPr id="10244" name="Rectangle 4"/>
          <p:cNvSpPr>
            <a:spLocks noChangeArrowheads="1"/>
          </p:cNvSpPr>
          <p:nvPr/>
        </p:nvSpPr>
        <p:spPr bwMode="auto">
          <a:xfrm>
            <a:off x="609600" y="3488631"/>
            <a:ext cx="7483063" cy="307777"/>
          </a:xfrm>
          <a:prstGeom prst="rect">
            <a:avLst/>
          </a:prstGeom>
          <a:noFill/>
          <a:ln w="9525">
            <a:noFill/>
            <a:miter lim="800000"/>
            <a:headEnd/>
            <a:tailEnd/>
          </a:ln>
          <a:effectLst/>
        </p:spPr>
        <p:txBody>
          <a:bodyPr wrap="none" anchor="ctr">
            <a:spAutoFit/>
          </a:bodyPr>
          <a:lstStyle/>
          <a:p>
            <a:r>
              <a:rPr lang="en-US" sz="1400" dirty="0" err="1"/>
              <a:t>Botana</a:t>
            </a:r>
            <a:r>
              <a:rPr lang="en-US" sz="1400" dirty="0"/>
              <a:t> </a:t>
            </a:r>
            <a:r>
              <a:rPr lang="en-US" sz="1400" dirty="0" err="1" smtClean="0"/>
              <a:t>curus</a:t>
            </a:r>
            <a:r>
              <a:rPr lang="en-US" sz="1400" dirty="0" smtClean="0"/>
              <a:t>   </a:t>
            </a:r>
            <a:r>
              <a:rPr lang="en-US" sz="1400" dirty="0"/>
              <a:t>A T T C C G G A T C G A T C G C C G G A T A T A C T C C G G T A A T A T C</a:t>
            </a:r>
          </a:p>
        </p:txBody>
      </p:sp>
      <p:sp>
        <p:nvSpPr>
          <p:cNvPr id="10245" name="Text Box 5"/>
          <p:cNvSpPr txBox="1">
            <a:spLocks noChangeArrowheads="1"/>
          </p:cNvSpPr>
          <p:nvPr/>
        </p:nvSpPr>
        <p:spPr bwMode="auto">
          <a:xfrm>
            <a:off x="990600" y="4191000"/>
            <a:ext cx="7772400" cy="307777"/>
          </a:xfrm>
          <a:prstGeom prst="rect">
            <a:avLst/>
          </a:prstGeom>
          <a:noFill/>
          <a:ln w="9525">
            <a:noFill/>
            <a:miter lim="800000"/>
            <a:headEnd/>
            <a:tailEnd/>
          </a:ln>
          <a:effectLst/>
        </p:spPr>
        <p:txBody>
          <a:bodyPr>
            <a:spAutoFit/>
          </a:bodyPr>
          <a:lstStyle/>
          <a:p>
            <a:pPr>
              <a:spcBef>
                <a:spcPct val="50000"/>
              </a:spcBef>
            </a:pPr>
            <a:r>
              <a:rPr lang="en-US" sz="1400" dirty="0"/>
              <a:t>Species X	A T T G T A C C G G G A T C C G G A C G T C G C G A C T A A T A T A G C A</a:t>
            </a:r>
          </a:p>
        </p:txBody>
      </p:sp>
      <p:sp>
        <p:nvSpPr>
          <p:cNvPr id="10246" name="Text Box 6"/>
          <p:cNvSpPr txBox="1">
            <a:spLocks noChangeArrowheads="1"/>
          </p:cNvSpPr>
          <p:nvPr/>
        </p:nvSpPr>
        <p:spPr bwMode="auto">
          <a:xfrm>
            <a:off x="990600" y="4876800"/>
            <a:ext cx="7315200" cy="307777"/>
          </a:xfrm>
          <a:prstGeom prst="rect">
            <a:avLst/>
          </a:prstGeom>
          <a:noFill/>
          <a:ln w="9525">
            <a:noFill/>
            <a:miter lim="800000"/>
            <a:headEnd/>
            <a:tailEnd/>
          </a:ln>
          <a:effectLst/>
        </p:spPr>
        <p:txBody>
          <a:bodyPr wrap="square">
            <a:spAutoFit/>
          </a:bodyPr>
          <a:lstStyle/>
          <a:p>
            <a:pPr>
              <a:spcBef>
                <a:spcPct val="50000"/>
              </a:spcBef>
            </a:pPr>
            <a:r>
              <a:rPr lang="en-US" sz="1400" dirty="0"/>
              <a:t>Species Y	A C C G G T C C G G G A T C G C A C C C G G T A C T C C T G T A A T A T C</a:t>
            </a:r>
          </a:p>
        </p:txBody>
      </p:sp>
      <p:sp>
        <p:nvSpPr>
          <p:cNvPr id="10247" name="Text Box 7"/>
          <p:cNvSpPr txBox="1">
            <a:spLocks noChangeArrowheads="1"/>
          </p:cNvSpPr>
          <p:nvPr/>
        </p:nvSpPr>
        <p:spPr bwMode="auto">
          <a:xfrm>
            <a:off x="990600" y="5486400"/>
            <a:ext cx="7620000" cy="307777"/>
          </a:xfrm>
          <a:prstGeom prst="rect">
            <a:avLst/>
          </a:prstGeom>
          <a:noFill/>
          <a:ln w="9525">
            <a:noFill/>
            <a:miter lim="800000"/>
            <a:headEnd/>
            <a:tailEnd/>
          </a:ln>
          <a:effectLst/>
        </p:spPr>
        <p:txBody>
          <a:bodyPr>
            <a:spAutoFit/>
          </a:bodyPr>
          <a:lstStyle/>
          <a:p>
            <a:pPr>
              <a:spcBef>
                <a:spcPct val="50000"/>
              </a:spcBef>
            </a:pPr>
            <a:r>
              <a:rPr lang="en-US" sz="1400" dirty="0"/>
              <a:t>Species Z	A T T C C G G A T C G A T C G C C G G A T A T T C T C C G G T A A T A T </a:t>
            </a:r>
          </a:p>
        </p:txBody>
      </p:sp>
      <p:sp>
        <p:nvSpPr>
          <p:cNvPr id="10248" name="Text Box 8"/>
          <p:cNvSpPr txBox="1">
            <a:spLocks noChangeArrowheads="1"/>
          </p:cNvSpPr>
          <p:nvPr/>
        </p:nvSpPr>
        <p:spPr bwMode="auto">
          <a:xfrm>
            <a:off x="914400" y="1733550"/>
            <a:ext cx="7162800" cy="1314450"/>
          </a:xfrm>
          <a:prstGeom prst="rect">
            <a:avLst/>
          </a:prstGeom>
          <a:noFill/>
          <a:ln w="9525">
            <a:noFill/>
            <a:miter lim="800000"/>
            <a:headEnd/>
            <a:tailEnd/>
          </a:ln>
          <a:effectLst/>
        </p:spPr>
        <p:txBody>
          <a:bodyPr>
            <a:spAutoFit/>
          </a:bodyPr>
          <a:lstStyle/>
          <a:p>
            <a:pPr>
              <a:spcBef>
                <a:spcPct val="50000"/>
              </a:spcBef>
            </a:pPr>
            <a:r>
              <a:rPr lang="en-US" sz="1600" dirty="0"/>
              <a:t>The strips below represent the DNA strands extracted from each plant (</a:t>
            </a:r>
            <a:r>
              <a:rPr lang="en-US" sz="1600" i="1" dirty="0"/>
              <a:t>B. </a:t>
            </a:r>
            <a:r>
              <a:rPr lang="en-US" sz="1600" i="1" dirty="0" err="1"/>
              <a:t>curus</a:t>
            </a:r>
            <a:r>
              <a:rPr lang="en-US" sz="1600" dirty="0"/>
              <a:t>, X, Y, and Z).  Each strand will be “cut” between a double C/double G.  Therefore, lines are drawn below where each strip should be cut.  Then, count up the number of bases and paste appropriately in the simulated Gel Electrophoresis table on the next slide.</a:t>
            </a:r>
          </a:p>
        </p:txBody>
      </p:sp>
      <p:sp>
        <p:nvSpPr>
          <p:cNvPr id="10249" name="Line 9"/>
          <p:cNvSpPr>
            <a:spLocks noChangeShapeType="1"/>
          </p:cNvSpPr>
          <p:nvPr/>
        </p:nvSpPr>
        <p:spPr bwMode="auto">
          <a:xfrm flipH="1">
            <a:off x="2514600" y="3429000"/>
            <a:ext cx="76200" cy="457200"/>
          </a:xfrm>
          <a:prstGeom prst="line">
            <a:avLst/>
          </a:prstGeom>
          <a:noFill/>
          <a:ln w="9525">
            <a:solidFill>
              <a:schemeClr val="tx1"/>
            </a:solidFill>
            <a:round/>
            <a:headEnd/>
            <a:tailEnd/>
          </a:ln>
          <a:effectLst/>
        </p:spPr>
        <p:txBody>
          <a:bodyPr/>
          <a:lstStyle/>
          <a:p>
            <a:endParaRPr lang="en-US"/>
          </a:p>
        </p:txBody>
      </p:sp>
      <p:sp>
        <p:nvSpPr>
          <p:cNvPr id="10251" name="Line 11"/>
          <p:cNvSpPr>
            <a:spLocks noChangeShapeType="1"/>
          </p:cNvSpPr>
          <p:nvPr/>
        </p:nvSpPr>
        <p:spPr bwMode="auto">
          <a:xfrm flipH="1">
            <a:off x="3200400" y="4114800"/>
            <a:ext cx="76200" cy="457200"/>
          </a:xfrm>
          <a:prstGeom prst="line">
            <a:avLst/>
          </a:prstGeom>
          <a:noFill/>
          <a:ln w="9525">
            <a:solidFill>
              <a:schemeClr val="tx1"/>
            </a:solidFill>
            <a:round/>
            <a:headEnd/>
            <a:tailEnd/>
          </a:ln>
          <a:effectLst/>
        </p:spPr>
        <p:txBody>
          <a:bodyPr/>
          <a:lstStyle/>
          <a:p>
            <a:endParaRPr lang="en-US"/>
          </a:p>
        </p:txBody>
      </p:sp>
      <p:sp>
        <p:nvSpPr>
          <p:cNvPr id="10252" name="Line 12"/>
          <p:cNvSpPr>
            <a:spLocks noChangeShapeType="1"/>
          </p:cNvSpPr>
          <p:nvPr/>
        </p:nvSpPr>
        <p:spPr bwMode="auto">
          <a:xfrm flipH="1">
            <a:off x="6172200" y="3429000"/>
            <a:ext cx="76200" cy="457200"/>
          </a:xfrm>
          <a:prstGeom prst="line">
            <a:avLst/>
          </a:prstGeom>
          <a:noFill/>
          <a:ln w="9525">
            <a:solidFill>
              <a:schemeClr val="tx1"/>
            </a:solidFill>
            <a:round/>
            <a:headEnd/>
            <a:tailEnd/>
          </a:ln>
          <a:effectLst/>
        </p:spPr>
        <p:txBody>
          <a:bodyPr/>
          <a:lstStyle/>
          <a:p>
            <a:endParaRPr lang="en-US"/>
          </a:p>
        </p:txBody>
      </p:sp>
      <p:sp>
        <p:nvSpPr>
          <p:cNvPr id="10253" name="Line 13"/>
          <p:cNvSpPr>
            <a:spLocks noChangeShapeType="1"/>
          </p:cNvSpPr>
          <p:nvPr/>
        </p:nvSpPr>
        <p:spPr bwMode="auto">
          <a:xfrm flipH="1">
            <a:off x="4419600" y="3429000"/>
            <a:ext cx="76200" cy="457200"/>
          </a:xfrm>
          <a:prstGeom prst="line">
            <a:avLst/>
          </a:prstGeom>
          <a:noFill/>
          <a:ln w="9525">
            <a:solidFill>
              <a:schemeClr val="tx1"/>
            </a:solidFill>
            <a:round/>
            <a:headEnd/>
            <a:tailEnd/>
          </a:ln>
          <a:effectLst/>
        </p:spPr>
        <p:txBody>
          <a:bodyPr/>
          <a:lstStyle/>
          <a:p>
            <a:endParaRPr lang="en-US"/>
          </a:p>
        </p:txBody>
      </p:sp>
      <p:sp>
        <p:nvSpPr>
          <p:cNvPr id="10254" name="Line 14"/>
          <p:cNvSpPr>
            <a:spLocks noChangeShapeType="1"/>
          </p:cNvSpPr>
          <p:nvPr/>
        </p:nvSpPr>
        <p:spPr bwMode="auto">
          <a:xfrm flipH="1">
            <a:off x="4343400" y="4114800"/>
            <a:ext cx="76200" cy="457200"/>
          </a:xfrm>
          <a:prstGeom prst="line">
            <a:avLst/>
          </a:prstGeom>
          <a:noFill/>
          <a:ln w="9525">
            <a:solidFill>
              <a:schemeClr val="tx1"/>
            </a:solidFill>
            <a:round/>
            <a:headEnd/>
            <a:tailEnd/>
          </a:ln>
          <a:effectLst/>
        </p:spPr>
        <p:txBody>
          <a:bodyPr/>
          <a:lstStyle/>
          <a:p>
            <a:endParaRPr lang="en-US"/>
          </a:p>
        </p:txBody>
      </p:sp>
      <p:sp>
        <p:nvSpPr>
          <p:cNvPr id="10255" name="Line 15"/>
          <p:cNvSpPr>
            <a:spLocks noChangeShapeType="1"/>
          </p:cNvSpPr>
          <p:nvPr/>
        </p:nvSpPr>
        <p:spPr bwMode="auto">
          <a:xfrm flipH="1">
            <a:off x="2395538" y="4800600"/>
            <a:ext cx="76200" cy="457200"/>
          </a:xfrm>
          <a:prstGeom prst="line">
            <a:avLst/>
          </a:prstGeom>
          <a:noFill/>
          <a:ln w="9525">
            <a:solidFill>
              <a:schemeClr val="tx1"/>
            </a:solidFill>
            <a:round/>
            <a:headEnd/>
            <a:tailEnd/>
          </a:ln>
          <a:effectLst/>
        </p:spPr>
        <p:txBody>
          <a:bodyPr/>
          <a:lstStyle/>
          <a:p>
            <a:endParaRPr lang="en-US"/>
          </a:p>
        </p:txBody>
      </p:sp>
      <p:sp>
        <p:nvSpPr>
          <p:cNvPr id="10256" name="Line 16"/>
          <p:cNvSpPr>
            <a:spLocks noChangeShapeType="1"/>
          </p:cNvSpPr>
          <p:nvPr/>
        </p:nvSpPr>
        <p:spPr bwMode="auto">
          <a:xfrm flipH="1">
            <a:off x="3200400" y="4800600"/>
            <a:ext cx="76200" cy="457200"/>
          </a:xfrm>
          <a:prstGeom prst="line">
            <a:avLst/>
          </a:prstGeom>
          <a:noFill/>
          <a:ln w="9525">
            <a:solidFill>
              <a:schemeClr val="tx1"/>
            </a:solidFill>
            <a:round/>
            <a:headEnd/>
            <a:tailEnd/>
          </a:ln>
          <a:effectLst/>
        </p:spPr>
        <p:txBody>
          <a:bodyPr/>
          <a:lstStyle/>
          <a:p>
            <a:endParaRPr lang="en-US"/>
          </a:p>
        </p:txBody>
      </p:sp>
      <p:sp>
        <p:nvSpPr>
          <p:cNvPr id="10257" name="Line 17"/>
          <p:cNvSpPr>
            <a:spLocks noChangeShapeType="1"/>
          </p:cNvSpPr>
          <p:nvPr/>
        </p:nvSpPr>
        <p:spPr bwMode="auto">
          <a:xfrm flipH="1">
            <a:off x="2743200" y="5410200"/>
            <a:ext cx="76200" cy="457200"/>
          </a:xfrm>
          <a:prstGeom prst="line">
            <a:avLst/>
          </a:prstGeom>
          <a:noFill/>
          <a:ln w="9525">
            <a:solidFill>
              <a:schemeClr val="tx1"/>
            </a:solidFill>
            <a:round/>
            <a:headEnd/>
            <a:tailEnd/>
          </a:ln>
          <a:effectLst/>
        </p:spPr>
        <p:txBody>
          <a:bodyPr/>
          <a:lstStyle/>
          <a:p>
            <a:endParaRPr lang="en-US"/>
          </a:p>
        </p:txBody>
      </p:sp>
      <p:sp>
        <p:nvSpPr>
          <p:cNvPr id="10258" name="Line 18"/>
          <p:cNvSpPr>
            <a:spLocks noChangeShapeType="1"/>
          </p:cNvSpPr>
          <p:nvPr/>
        </p:nvSpPr>
        <p:spPr bwMode="auto">
          <a:xfrm flipH="1">
            <a:off x="4648200" y="5410200"/>
            <a:ext cx="76200" cy="457200"/>
          </a:xfrm>
          <a:prstGeom prst="line">
            <a:avLst/>
          </a:prstGeom>
          <a:noFill/>
          <a:ln w="9525">
            <a:solidFill>
              <a:schemeClr val="tx1"/>
            </a:solidFill>
            <a:round/>
            <a:headEnd/>
            <a:tailEnd/>
          </a:ln>
          <a:effectLst/>
        </p:spPr>
        <p:txBody>
          <a:bodyPr/>
          <a:lstStyle/>
          <a:p>
            <a:endParaRPr lang="en-US"/>
          </a:p>
        </p:txBody>
      </p:sp>
      <p:sp>
        <p:nvSpPr>
          <p:cNvPr id="10259" name="Line 19"/>
          <p:cNvSpPr>
            <a:spLocks noChangeShapeType="1"/>
          </p:cNvSpPr>
          <p:nvPr/>
        </p:nvSpPr>
        <p:spPr bwMode="auto">
          <a:xfrm flipH="1">
            <a:off x="6400800" y="5410200"/>
            <a:ext cx="76200" cy="457200"/>
          </a:xfrm>
          <a:prstGeom prst="line">
            <a:avLst/>
          </a:prstGeom>
          <a:noFill/>
          <a:ln w="9525">
            <a:solidFill>
              <a:schemeClr val="tx1"/>
            </a:solidFill>
            <a:round/>
            <a:headEnd/>
            <a:tailEnd/>
          </a:ln>
          <a:effectLst/>
        </p:spPr>
        <p:txBody>
          <a:bodyPr/>
          <a:lstStyle/>
          <a:p>
            <a:endParaRPr lang="en-US"/>
          </a:p>
        </p:txBody>
      </p:sp>
      <p:sp>
        <p:nvSpPr>
          <p:cNvPr id="10261" name="Line 21"/>
          <p:cNvSpPr>
            <a:spLocks noChangeShapeType="1"/>
          </p:cNvSpPr>
          <p:nvPr/>
        </p:nvSpPr>
        <p:spPr bwMode="auto">
          <a:xfrm flipH="1">
            <a:off x="5181600" y="4800600"/>
            <a:ext cx="76200" cy="4572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457200"/>
          </a:xfrm>
        </p:spPr>
        <p:txBody>
          <a:bodyPr/>
          <a:lstStyle/>
          <a:p>
            <a:r>
              <a:rPr lang="en-US" sz="3200"/>
              <a:t>Simulated Gel Electrophoresis</a:t>
            </a:r>
          </a:p>
        </p:txBody>
      </p:sp>
      <p:graphicFrame>
        <p:nvGraphicFramePr>
          <p:cNvPr id="13350" name="Group 1062"/>
          <p:cNvGraphicFramePr>
            <a:graphicFrameLocks noGrp="1"/>
          </p:cNvGraphicFramePr>
          <p:nvPr>
            <p:ph idx="1"/>
          </p:nvPr>
        </p:nvGraphicFramePr>
        <p:xfrm>
          <a:off x="152400" y="665163"/>
          <a:ext cx="8229600" cy="6217920"/>
        </p:xfrm>
        <a:graphic>
          <a:graphicData uri="http://schemas.openxmlformats.org/drawingml/2006/table">
            <a:tbl>
              <a:tblPr/>
              <a:tblGrid>
                <a:gridCol w="609600"/>
                <a:gridCol w="1524000"/>
                <a:gridCol w="2514600"/>
                <a:gridCol w="1935163"/>
                <a:gridCol w="1646237"/>
              </a:tblGrid>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rPr>
                        <a:t># of Bases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Botana curus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Species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Species 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Species 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G G A C G T C G C G A C T A A T A T A G C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1"/>
                          </a:solidFill>
                          <a:effectLst/>
                          <a:latin typeface="Arial" charset="0"/>
                        </a:rPr>
                        <a:t>G G T A C T C C T G T A A T A T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G G A T C G A T C G C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1"/>
                          </a:solidFill>
                          <a:effectLst/>
                          <a:latin typeface="Arial" charset="0"/>
                        </a:rPr>
                        <a:t>G G G A T C G C A C C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G G A T C G A T C G C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G G A T A T A C T C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G G A T A T A C T C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G G T A A T A T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G G T A A T A T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A T T G T A C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G G G A T C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A T T C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1"/>
                          </a:solidFill>
                          <a:effectLst/>
                          <a:latin typeface="Arial" charset="0"/>
                        </a:rPr>
                        <a:t>G G T C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A T T C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63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1"/>
                          </a:solidFill>
                          <a:effectLst/>
                          <a:latin typeface="Arial" charset="0"/>
                        </a:rPr>
                        <a:t>A C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2" name="Text Box 1044"/>
          <p:cNvSpPr txBox="1">
            <a:spLocks noChangeArrowheads="1"/>
          </p:cNvSpPr>
          <p:nvPr/>
        </p:nvSpPr>
        <p:spPr bwMode="auto">
          <a:xfrm>
            <a:off x="8458200" y="533400"/>
            <a:ext cx="533400" cy="823913"/>
          </a:xfrm>
          <a:prstGeom prst="rect">
            <a:avLst/>
          </a:prstGeom>
          <a:noFill/>
          <a:ln w="9525">
            <a:noFill/>
            <a:miter lim="800000"/>
            <a:headEnd/>
            <a:tailEnd/>
          </a:ln>
          <a:effectLst/>
        </p:spPr>
        <p:txBody>
          <a:bodyPr>
            <a:spAutoFit/>
          </a:bodyPr>
          <a:lstStyle/>
          <a:p>
            <a:pPr>
              <a:spcBef>
                <a:spcPct val="50000"/>
              </a:spcBef>
            </a:pPr>
            <a:r>
              <a:rPr lang="en-US" sz="4800"/>
              <a:t>-</a:t>
            </a:r>
            <a:endParaRPr lang="en-US" sz="1400"/>
          </a:p>
        </p:txBody>
      </p:sp>
      <p:sp>
        <p:nvSpPr>
          <p:cNvPr id="13333" name="Text Box 1045"/>
          <p:cNvSpPr txBox="1">
            <a:spLocks noChangeArrowheads="1"/>
          </p:cNvSpPr>
          <p:nvPr/>
        </p:nvSpPr>
        <p:spPr bwMode="auto">
          <a:xfrm>
            <a:off x="8458200" y="6156325"/>
            <a:ext cx="533400" cy="701675"/>
          </a:xfrm>
          <a:prstGeom prst="rect">
            <a:avLst/>
          </a:prstGeom>
          <a:noFill/>
          <a:ln w="9525">
            <a:noFill/>
            <a:miter lim="800000"/>
            <a:headEnd/>
            <a:tailEnd/>
          </a:ln>
          <a:effectLst/>
        </p:spPr>
        <p:txBody>
          <a:bodyPr>
            <a:spAutoFit/>
          </a:bodyPr>
          <a:lstStyle/>
          <a:p>
            <a:pPr>
              <a:spcBef>
                <a:spcPct val="50000"/>
              </a:spcBef>
            </a:pPr>
            <a:r>
              <a:rPr lang="en-US" sz="4000"/>
              <a:t>+</a:t>
            </a:r>
            <a:endParaRPr lang="en-US"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9" name="Picture 5" descr="image005"/>
          <p:cNvPicPr>
            <a:picLocks noChangeAspect="1" noChangeArrowheads="1"/>
          </p:cNvPicPr>
          <p:nvPr/>
        </p:nvPicPr>
        <p:blipFill>
          <a:blip r:embed="rId2"/>
          <a:srcRect/>
          <a:stretch>
            <a:fillRect/>
          </a:stretch>
        </p:blipFill>
        <p:spPr bwMode="auto">
          <a:xfrm>
            <a:off x="838200" y="152399"/>
            <a:ext cx="7543800" cy="654086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a:t>Test 7 – Molecular Evidence for Relationships</a:t>
            </a:r>
          </a:p>
        </p:txBody>
      </p:sp>
      <p:graphicFrame>
        <p:nvGraphicFramePr>
          <p:cNvPr id="14502" name="Group 166"/>
          <p:cNvGraphicFramePr>
            <a:graphicFrameLocks noGrp="1"/>
          </p:cNvGraphicFramePr>
          <p:nvPr>
            <p:ph idx="1"/>
          </p:nvPr>
        </p:nvGraphicFramePr>
        <p:xfrm>
          <a:off x="304800" y="1524000"/>
          <a:ext cx="8610600" cy="4389120"/>
        </p:xfrm>
        <a:graphic>
          <a:graphicData uri="http://schemas.openxmlformats.org/drawingml/2006/table">
            <a:tbl>
              <a:tblPr/>
              <a:tblGrid>
                <a:gridCol w="1146175"/>
                <a:gridCol w="1066800"/>
                <a:gridCol w="1065213"/>
                <a:gridCol w="1066800"/>
                <a:gridCol w="1066800"/>
                <a:gridCol w="1066800"/>
                <a:gridCol w="1065212"/>
                <a:gridCol w="1066800"/>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Botana curus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mRNA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ACU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CCU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GAG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GAG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Amino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His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Leu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Thr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Pro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Glu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Species 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mRNA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UCU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CCU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GAG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Amino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His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Leu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Pro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Species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mRNA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UCU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CCU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GAG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Amino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His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Leu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Pro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Species 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mRNA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ACU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CCU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GAG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Amino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His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Leu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Thr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Pro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Glu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charset="0"/>
                        </a:rPr>
                        <a:t>Glu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evidence is more reliable structural or molecular ? </a:t>
            </a:r>
            <a:endParaRPr lang="en-US" dirty="0"/>
          </a:p>
        </p:txBody>
      </p:sp>
      <p:sp>
        <p:nvSpPr>
          <p:cNvPr id="4" name="Rectangle 3"/>
          <p:cNvSpPr/>
          <p:nvPr/>
        </p:nvSpPr>
        <p:spPr>
          <a:xfrm>
            <a:off x="533400" y="2209800"/>
            <a:ext cx="7162800" cy="3416320"/>
          </a:xfrm>
          <a:prstGeom prst="rect">
            <a:avLst/>
          </a:prstGeom>
        </p:spPr>
        <p:txBody>
          <a:bodyPr wrap="square">
            <a:spAutoFit/>
          </a:bodyPr>
          <a:lstStyle/>
          <a:p>
            <a:r>
              <a:rPr lang="en-US" dirty="0" smtClean="0"/>
              <a:t>Molecular is more reliable.  </a:t>
            </a:r>
          </a:p>
          <a:p>
            <a:r>
              <a:rPr lang="en-US" dirty="0" smtClean="0"/>
              <a:t>	</a:t>
            </a:r>
          </a:p>
          <a:p>
            <a:r>
              <a:rPr lang="en-US" dirty="0" smtClean="0"/>
              <a:t>	- Species can look similar if the inhabit the same habitat (Shark / Dolphin).  </a:t>
            </a:r>
          </a:p>
          <a:p>
            <a:r>
              <a:rPr lang="en-US" dirty="0" smtClean="0"/>
              <a:t>	</a:t>
            </a:r>
          </a:p>
          <a:p>
            <a:r>
              <a:rPr lang="en-US" dirty="0" smtClean="0"/>
              <a:t>	- Similar genes show evidence of sharing a more common ancestor.  </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76200"/>
            <a:ext cx="8686800" cy="1470025"/>
          </a:xfrm>
        </p:spPr>
        <p:txBody>
          <a:bodyPr/>
          <a:lstStyle/>
          <a:p>
            <a:r>
              <a:rPr lang="en-US" sz="6000" b="1" dirty="0">
                <a:effectLst>
                  <a:outerShdw blurRad="38100" dist="38100" dir="2700000" algn="tl">
                    <a:srgbClr val="C0C0C0"/>
                  </a:outerShdw>
                </a:effectLst>
              </a:rPr>
              <a:t>The Beaks of Finches </a:t>
            </a:r>
            <a:r>
              <a:rPr lang="en-US" sz="6000" b="1" dirty="0" smtClean="0">
                <a:effectLst>
                  <a:outerShdw blurRad="38100" dist="38100" dir="2700000" algn="tl">
                    <a:srgbClr val="C0C0C0"/>
                  </a:outerShdw>
                </a:effectLst>
              </a:rPr>
              <a:t/>
            </a:r>
            <a:br>
              <a:rPr lang="en-US" sz="6000" b="1" dirty="0" smtClean="0">
                <a:effectLst>
                  <a:outerShdw blurRad="38100" dist="38100" dir="2700000" algn="tl">
                    <a:srgbClr val="C0C0C0"/>
                  </a:outerShdw>
                </a:effectLst>
              </a:rPr>
            </a:br>
            <a:endParaRPr lang="en-US" sz="6000" b="1" dirty="0">
              <a:effectLst>
                <a:outerShdw blurRad="38100" dist="38100" dir="2700000" algn="tl">
                  <a:srgbClr val="C0C0C0"/>
                </a:outerShdw>
              </a:effectLst>
            </a:endParaRPr>
          </a:p>
        </p:txBody>
      </p:sp>
      <p:pic>
        <p:nvPicPr>
          <p:cNvPr id="4" name="Picture 3"/>
          <p:cNvPicPr>
            <a:picLocks noChangeAspect="1"/>
          </p:cNvPicPr>
          <p:nvPr/>
        </p:nvPicPr>
        <p:blipFill>
          <a:blip r:embed="rId2"/>
          <a:stretch>
            <a:fillRect/>
          </a:stretch>
        </p:blipFill>
        <p:spPr>
          <a:xfrm>
            <a:off x="1600200" y="1219200"/>
            <a:ext cx="6126177" cy="5334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381000"/>
            <a:ext cx="7772400" cy="4114800"/>
          </a:xfrm>
        </p:spPr>
        <p:txBody>
          <a:bodyPr/>
          <a:lstStyle/>
          <a:p>
            <a:r>
              <a:rPr lang="en-US" u="sng" dirty="0" smtClean="0"/>
              <a:t>What we did – </a:t>
            </a:r>
          </a:p>
          <a:p>
            <a:pPr lvl="1"/>
            <a:r>
              <a:rPr lang="en-US" dirty="0" smtClean="0"/>
              <a:t>Had finches with different beaks compete for food</a:t>
            </a:r>
          </a:p>
          <a:p>
            <a:pPr lvl="1"/>
            <a:endParaRPr lang="en-US" dirty="0" smtClean="0"/>
          </a:p>
          <a:p>
            <a:r>
              <a:rPr lang="en-US" u="sng" dirty="0" smtClean="0"/>
              <a:t>What we Learned – </a:t>
            </a:r>
          </a:p>
          <a:p>
            <a:pPr lvl="1"/>
            <a:r>
              <a:rPr lang="en-US" dirty="0" smtClean="0"/>
              <a:t>Different environmental conditions (food) favored different species of finches (beaks) allowing some to survive and reproduce but not others</a:t>
            </a:r>
          </a:p>
          <a:p>
            <a:pPr lvl="1"/>
            <a:r>
              <a:rPr lang="en-US" dirty="0" smtClean="0"/>
              <a:t>Natural selection, competition and variation drive</a:t>
            </a:r>
            <a:r>
              <a:rPr lang="en-US" dirty="0" smtClean="0"/>
              <a:t> evolution.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r>
              <a:rPr lang="en-US" dirty="0" smtClean="0"/>
              <a:t> Supplies</a:t>
            </a:r>
            <a:endParaRPr lang="en-US" dirty="0"/>
          </a:p>
        </p:txBody>
      </p:sp>
      <p:pic>
        <p:nvPicPr>
          <p:cNvPr id="4100" name="Picture 4" descr="BindersClipN00004"/>
          <p:cNvPicPr>
            <a:picLocks noChangeAspect="1" noChangeArrowheads="1"/>
          </p:cNvPicPr>
          <p:nvPr/>
        </p:nvPicPr>
        <p:blipFill>
          <a:blip r:embed="rId2" cstate="print"/>
          <a:srcRect/>
          <a:stretch>
            <a:fillRect/>
          </a:stretch>
        </p:blipFill>
        <p:spPr bwMode="auto">
          <a:xfrm>
            <a:off x="5410200" y="2362200"/>
            <a:ext cx="1371600" cy="1139825"/>
          </a:xfrm>
          <a:prstGeom prst="rect">
            <a:avLst/>
          </a:prstGeom>
          <a:noFill/>
        </p:spPr>
      </p:pic>
      <p:pic>
        <p:nvPicPr>
          <p:cNvPr id="4101" name="Picture 5" descr="chopsticks"/>
          <p:cNvPicPr>
            <a:picLocks noChangeAspect="1" noChangeArrowheads="1"/>
          </p:cNvPicPr>
          <p:nvPr/>
        </p:nvPicPr>
        <p:blipFill>
          <a:blip r:embed="rId3"/>
          <a:srcRect/>
          <a:stretch>
            <a:fillRect/>
          </a:stretch>
        </p:blipFill>
        <p:spPr bwMode="auto">
          <a:xfrm>
            <a:off x="6781800" y="1219200"/>
            <a:ext cx="1905000" cy="1905000"/>
          </a:xfrm>
          <a:prstGeom prst="rect">
            <a:avLst/>
          </a:prstGeom>
          <a:noFill/>
        </p:spPr>
      </p:pic>
      <p:pic>
        <p:nvPicPr>
          <p:cNvPr id="4102" name="Picture 6" descr="clothespin"/>
          <p:cNvPicPr>
            <a:picLocks noChangeAspect="1" noChangeArrowheads="1"/>
          </p:cNvPicPr>
          <p:nvPr/>
        </p:nvPicPr>
        <p:blipFill>
          <a:blip r:embed="rId4"/>
          <a:srcRect/>
          <a:stretch>
            <a:fillRect/>
          </a:stretch>
        </p:blipFill>
        <p:spPr bwMode="auto">
          <a:xfrm>
            <a:off x="5257800" y="3429000"/>
            <a:ext cx="1828800" cy="1828800"/>
          </a:xfrm>
          <a:prstGeom prst="rect">
            <a:avLst/>
          </a:prstGeom>
          <a:noFill/>
        </p:spPr>
      </p:pic>
      <p:pic>
        <p:nvPicPr>
          <p:cNvPr id="4103" name="Picture 7" descr="crucible tongs"/>
          <p:cNvPicPr>
            <a:picLocks noChangeAspect="1" noChangeArrowheads="1"/>
          </p:cNvPicPr>
          <p:nvPr/>
        </p:nvPicPr>
        <p:blipFill>
          <a:blip r:embed="rId5"/>
          <a:srcRect/>
          <a:stretch>
            <a:fillRect/>
          </a:stretch>
        </p:blipFill>
        <p:spPr bwMode="auto">
          <a:xfrm>
            <a:off x="7315200" y="2971800"/>
            <a:ext cx="1543050" cy="1952625"/>
          </a:xfrm>
          <a:prstGeom prst="rect">
            <a:avLst/>
          </a:prstGeom>
          <a:noFill/>
        </p:spPr>
      </p:pic>
      <p:pic>
        <p:nvPicPr>
          <p:cNvPr id="4104" name="Picture 8" descr="pliers-1"/>
          <p:cNvPicPr>
            <a:picLocks noChangeAspect="1" noChangeArrowheads="1"/>
          </p:cNvPicPr>
          <p:nvPr/>
        </p:nvPicPr>
        <p:blipFill>
          <a:blip r:embed="rId6"/>
          <a:srcRect/>
          <a:stretch>
            <a:fillRect/>
          </a:stretch>
        </p:blipFill>
        <p:spPr bwMode="auto">
          <a:xfrm>
            <a:off x="5257800" y="5257800"/>
            <a:ext cx="2133600" cy="1425575"/>
          </a:xfrm>
          <a:prstGeom prst="rect">
            <a:avLst/>
          </a:prstGeom>
          <a:noFill/>
        </p:spPr>
      </p:pic>
      <p:pic>
        <p:nvPicPr>
          <p:cNvPr id="4105" name="Picture 9" descr="TWEEZER"/>
          <p:cNvPicPr>
            <a:picLocks noChangeAspect="1" noChangeArrowheads="1"/>
          </p:cNvPicPr>
          <p:nvPr/>
        </p:nvPicPr>
        <p:blipFill>
          <a:blip r:embed="rId7" cstate="print"/>
          <a:srcRect/>
          <a:stretch>
            <a:fillRect/>
          </a:stretch>
        </p:blipFill>
        <p:spPr bwMode="auto">
          <a:xfrm>
            <a:off x="7543800" y="4876800"/>
            <a:ext cx="1447800" cy="1781175"/>
          </a:xfrm>
          <a:prstGeom prst="rect">
            <a:avLst/>
          </a:prstGeom>
          <a:noFill/>
        </p:spPr>
      </p:pic>
      <p:sp>
        <p:nvSpPr>
          <p:cNvPr id="4106" name="Text Box 10"/>
          <p:cNvSpPr txBox="1">
            <a:spLocks noChangeArrowheads="1"/>
          </p:cNvSpPr>
          <p:nvPr/>
        </p:nvSpPr>
        <p:spPr bwMode="auto">
          <a:xfrm>
            <a:off x="5334000" y="1295400"/>
            <a:ext cx="2057400" cy="641350"/>
          </a:xfrm>
          <a:prstGeom prst="rect">
            <a:avLst/>
          </a:prstGeom>
          <a:noFill/>
          <a:ln w="9525">
            <a:noFill/>
            <a:miter lim="800000"/>
            <a:headEnd/>
            <a:tailEnd/>
          </a:ln>
          <a:effectLst/>
        </p:spPr>
        <p:txBody>
          <a:bodyPr>
            <a:spAutoFit/>
          </a:bodyPr>
          <a:lstStyle/>
          <a:p>
            <a:pPr>
              <a:spcBef>
                <a:spcPct val="50000"/>
              </a:spcBef>
            </a:pPr>
            <a:r>
              <a:rPr lang="en-US"/>
              <a:t>A randomly assigned “beak”</a:t>
            </a:r>
          </a:p>
        </p:txBody>
      </p:sp>
      <p:pic>
        <p:nvPicPr>
          <p:cNvPr id="4107" name="Picture 11" descr="limabean"/>
          <p:cNvPicPr>
            <a:picLocks noChangeAspect="1" noChangeArrowheads="1"/>
          </p:cNvPicPr>
          <p:nvPr/>
        </p:nvPicPr>
        <p:blipFill>
          <a:blip r:embed="rId8"/>
          <a:srcRect/>
          <a:stretch>
            <a:fillRect/>
          </a:stretch>
        </p:blipFill>
        <p:spPr bwMode="auto">
          <a:xfrm>
            <a:off x="533400" y="4495800"/>
            <a:ext cx="2209800" cy="2173288"/>
          </a:xfrm>
          <a:prstGeom prst="rect">
            <a:avLst/>
          </a:prstGeom>
          <a:noFill/>
        </p:spPr>
      </p:pic>
      <p:pic>
        <p:nvPicPr>
          <p:cNvPr id="4108" name="Picture 12" descr="peas"/>
          <p:cNvPicPr>
            <a:picLocks noChangeAspect="1" noChangeArrowheads="1"/>
          </p:cNvPicPr>
          <p:nvPr/>
        </p:nvPicPr>
        <p:blipFill>
          <a:blip r:embed="rId9"/>
          <a:srcRect/>
          <a:stretch>
            <a:fillRect/>
          </a:stretch>
        </p:blipFill>
        <p:spPr bwMode="auto">
          <a:xfrm>
            <a:off x="533400" y="1828800"/>
            <a:ext cx="2209800" cy="2209800"/>
          </a:xfrm>
          <a:prstGeom prst="rect">
            <a:avLst/>
          </a:prstGeom>
          <a:noFill/>
        </p:spPr>
      </p:pic>
      <p:pic>
        <p:nvPicPr>
          <p:cNvPr id="4110" name="Picture 14" descr="180px-Szalka_petriego"/>
          <p:cNvPicPr>
            <a:picLocks noChangeAspect="1" noChangeArrowheads="1"/>
          </p:cNvPicPr>
          <p:nvPr/>
        </p:nvPicPr>
        <p:blipFill>
          <a:blip r:embed="rId10"/>
          <a:srcRect/>
          <a:stretch>
            <a:fillRect/>
          </a:stretch>
        </p:blipFill>
        <p:spPr bwMode="auto">
          <a:xfrm>
            <a:off x="2895600" y="2895600"/>
            <a:ext cx="2133600" cy="1279525"/>
          </a:xfrm>
          <a:prstGeom prst="rect">
            <a:avLst/>
          </a:prstGeom>
          <a:noFill/>
        </p:spPr>
      </p:pic>
      <p:pic>
        <p:nvPicPr>
          <p:cNvPr id="4112" name="Picture 16" descr="stopwatch">
            <a:hlinkClick r:id="rId11"/>
          </p:cNvPr>
          <p:cNvPicPr>
            <a:picLocks noChangeAspect="1" noChangeArrowheads="1"/>
          </p:cNvPicPr>
          <p:nvPr/>
        </p:nvPicPr>
        <p:blipFill>
          <a:blip r:embed="rId12"/>
          <a:srcRect/>
          <a:stretch>
            <a:fillRect/>
          </a:stretch>
        </p:blipFill>
        <p:spPr bwMode="auto">
          <a:xfrm>
            <a:off x="3505200" y="5257800"/>
            <a:ext cx="990600" cy="1381125"/>
          </a:xfrm>
          <a:prstGeom prst="rect">
            <a:avLst/>
          </a:prstGeom>
          <a:noFill/>
        </p:spPr>
      </p:pic>
      <p:sp>
        <p:nvSpPr>
          <p:cNvPr id="4113" name="Text Box 17"/>
          <p:cNvSpPr txBox="1">
            <a:spLocks noChangeArrowheads="1"/>
          </p:cNvSpPr>
          <p:nvPr/>
        </p:nvSpPr>
        <p:spPr bwMode="auto">
          <a:xfrm>
            <a:off x="3352800" y="4648200"/>
            <a:ext cx="1371600" cy="366713"/>
          </a:xfrm>
          <a:prstGeom prst="rect">
            <a:avLst/>
          </a:prstGeom>
          <a:noFill/>
          <a:ln w="9525">
            <a:noFill/>
            <a:miter lim="800000"/>
            <a:headEnd/>
            <a:tailEnd/>
          </a:ln>
          <a:effectLst/>
        </p:spPr>
        <p:txBody>
          <a:bodyPr>
            <a:spAutoFit/>
          </a:bodyPr>
          <a:lstStyle/>
          <a:p>
            <a:pPr>
              <a:spcBef>
                <a:spcPct val="50000"/>
              </a:spcBef>
            </a:pPr>
            <a:r>
              <a:rPr lang="en-US"/>
              <a:t>Timer</a:t>
            </a:r>
          </a:p>
        </p:txBody>
      </p:sp>
      <p:sp>
        <p:nvSpPr>
          <p:cNvPr id="4114" name="Text Box 18"/>
          <p:cNvSpPr txBox="1">
            <a:spLocks noChangeArrowheads="1"/>
          </p:cNvSpPr>
          <p:nvPr/>
        </p:nvSpPr>
        <p:spPr bwMode="auto">
          <a:xfrm>
            <a:off x="3200400" y="2438400"/>
            <a:ext cx="1447800" cy="366713"/>
          </a:xfrm>
          <a:prstGeom prst="rect">
            <a:avLst/>
          </a:prstGeom>
          <a:noFill/>
          <a:ln w="9525">
            <a:noFill/>
            <a:miter lim="800000"/>
            <a:headEnd/>
            <a:tailEnd/>
          </a:ln>
          <a:effectLst/>
        </p:spPr>
        <p:txBody>
          <a:bodyPr>
            <a:spAutoFit/>
          </a:bodyPr>
          <a:lstStyle/>
          <a:p>
            <a:pPr>
              <a:spcBef>
                <a:spcPct val="50000"/>
              </a:spcBef>
            </a:pPr>
            <a:r>
              <a:rPr lang="en-US"/>
              <a:t>Petri dish</a:t>
            </a:r>
          </a:p>
        </p:txBody>
      </p:sp>
      <p:sp>
        <p:nvSpPr>
          <p:cNvPr id="4115" name="Text Box 19"/>
          <p:cNvSpPr txBox="1">
            <a:spLocks noChangeArrowheads="1"/>
          </p:cNvSpPr>
          <p:nvPr/>
        </p:nvSpPr>
        <p:spPr bwMode="auto">
          <a:xfrm>
            <a:off x="609600" y="1447800"/>
            <a:ext cx="2133600" cy="366713"/>
          </a:xfrm>
          <a:prstGeom prst="rect">
            <a:avLst/>
          </a:prstGeom>
          <a:noFill/>
          <a:ln w="9525">
            <a:noFill/>
            <a:miter lim="800000"/>
            <a:headEnd/>
            <a:tailEnd/>
          </a:ln>
          <a:effectLst/>
        </p:spPr>
        <p:txBody>
          <a:bodyPr>
            <a:spAutoFit/>
          </a:bodyPr>
          <a:lstStyle/>
          <a:p>
            <a:pPr>
              <a:spcBef>
                <a:spcPct val="50000"/>
              </a:spcBef>
            </a:pPr>
            <a:r>
              <a:rPr lang="en-US"/>
              <a:t>Small seed island</a:t>
            </a:r>
          </a:p>
        </p:txBody>
      </p:sp>
      <p:sp>
        <p:nvSpPr>
          <p:cNvPr id="4116" name="Text Box 20"/>
          <p:cNvSpPr txBox="1">
            <a:spLocks noChangeArrowheads="1"/>
          </p:cNvSpPr>
          <p:nvPr/>
        </p:nvSpPr>
        <p:spPr bwMode="auto">
          <a:xfrm>
            <a:off x="609600" y="4191000"/>
            <a:ext cx="2133600" cy="366713"/>
          </a:xfrm>
          <a:prstGeom prst="rect">
            <a:avLst/>
          </a:prstGeom>
          <a:noFill/>
          <a:ln w="9525">
            <a:noFill/>
            <a:miter lim="800000"/>
            <a:headEnd/>
            <a:tailEnd/>
          </a:ln>
          <a:effectLst/>
        </p:spPr>
        <p:txBody>
          <a:bodyPr>
            <a:spAutoFit/>
          </a:bodyPr>
          <a:lstStyle/>
          <a:p>
            <a:pPr>
              <a:spcBef>
                <a:spcPct val="50000"/>
              </a:spcBef>
            </a:pPr>
            <a:r>
              <a:rPr lang="en-US"/>
              <a:t>Large seed island</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1143000"/>
          </a:xfrm>
        </p:spPr>
        <p:txBody>
          <a:bodyPr/>
          <a:lstStyle/>
          <a:p>
            <a:r>
              <a:rPr lang="en-US"/>
              <a:t>And now, Round 1…</a:t>
            </a:r>
          </a:p>
        </p:txBody>
      </p:sp>
      <p:pic>
        <p:nvPicPr>
          <p:cNvPr id="6148" name="Picture 4" descr="peas"/>
          <p:cNvPicPr>
            <a:picLocks noChangeAspect="1" noChangeArrowheads="1"/>
          </p:cNvPicPr>
          <p:nvPr/>
        </p:nvPicPr>
        <p:blipFill>
          <a:blip r:embed="rId2"/>
          <a:srcRect/>
          <a:stretch>
            <a:fillRect/>
          </a:stretch>
        </p:blipFill>
        <p:spPr bwMode="auto">
          <a:xfrm>
            <a:off x="533400" y="1249362"/>
            <a:ext cx="2209800" cy="2209800"/>
          </a:xfrm>
          <a:prstGeom prst="rect">
            <a:avLst/>
          </a:prstGeom>
          <a:noFill/>
        </p:spPr>
      </p:pic>
      <p:pic>
        <p:nvPicPr>
          <p:cNvPr id="6149" name="Picture 5" descr="180px-Szalka_petriego"/>
          <p:cNvPicPr>
            <a:picLocks noChangeAspect="1" noChangeArrowheads="1"/>
          </p:cNvPicPr>
          <p:nvPr/>
        </p:nvPicPr>
        <p:blipFill>
          <a:blip r:embed="rId3"/>
          <a:srcRect/>
          <a:stretch>
            <a:fillRect/>
          </a:stretch>
        </p:blipFill>
        <p:spPr bwMode="auto">
          <a:xfrm>
            <a:off x="609600" y="3535362"/>
            <a:ext cx="2133600" cy="1279525"/>
          </a:xfrm>
          <a:prstGeom prst="rect">
            <a:avLst/>
          </a:prstGeom>
          <a:noFill/>
        </p:spPr>
      </p:pic>
      <p:pic>
        <p:nvPicPr>
          <p:cNvPr id="6150" name="Picture 6" descr="BindersClipN00004"/>
          <p:cNvPicPr>
            <a:picLocks noChangeAspect="1" noChangeArrowheads="1"/>
          </p:cNvPicPr>
          <p:nvPr/>
        </p:nvPicPr>
        <p:blipFill>
          <a:blip r:embed="rId4" cstate="print"/>
          <a:srcRect/>
          <a:stretch>
            <a:fillRect/>
          </a:stretch>
        </p:blipFill>
        <p:spPr bwMode="auto">
          <a:xfrm>
            <a:off x="914400" y="4830762"/>
            <a:ext cx="1371600" cy="1139825"/>
          </a:xfrm>
          <a:prstGeom prst="rect">
            <a:avLst/>
          </a:prstGeom>
          <a:noFill/>
        </p:spPr>
      </p:pic>
      <p:graphicFrame>
        <p:nvGraphicFramePr>
          <p:cNvPr id="6196" name="Group 52"/>
          <p:cNvGraphicFramePr>
            <a:graphicFrameLocks noGrp="1"/>
          </p:cNvGraphicFramePr>
          <p:nvPr>
            <p:ph idx="1"/>
          </p:nvPr>
        </p:nvGraphicFramePr>
        <p:xfrm>
          <a:off x="4038600" y="1020762"/>
          <a:ext cx="4648200" cy="2468563"/>
        </p:xfrm>
        <a:graphic>
          <a:graphicData uri="http://schemas.openxmlformats.org/drawingml/2006/table">
            <a:tbl>
              <a:tblPr/>
              <a:tblGrid>
                <a:gridCol w="1549400"/>
                <a:gridCol w="1549400"/>
                <a:gridCol w="1549400"/>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Seeds Collected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97" name="Text Box 53"/>
          <p:cNvSpPr txBox="1">
            <a:spLocks noChangeArrowheads="1"/>
          </p:cNvSpPr>
          <p:nvPr/>
        </p:nvSpPr>
        <p:spPr bwMode="auto">
          <a:xfrm>
            <a:off x="4038600" y="3916362"/>
            <a:ext cx="4648200" cy="366713"/>
          </a:xfrm>
          <a:prstGeom prst="rect">
            <a:avLst/>
          </a:prstGeom>
          <a:noFill/>
          <a:ln w="9525">
            <a:noFill/>
            <a:miter lim="800000"/>
            <a:headEnd/>
            <a:tailEnd/>
          </a:ln>
          <a:effectLst/>
        </p:spPr>
        <p:txBody>
          <a:bodyPr>
            <a:spAutoFit/>
          </a:bodyPr>
          <a:lstStyle/>
          <a:p>
            <a:pPr>
              <a:spcBef>
                <a:spcPct val="50000"/>
              </a:spcBef>
            </a:pPr>
            <a:r>
              <a:rPr lang="en-US" dirty="0"/>
              <a:t>Did you average over 13 seeds?</a:t>
            </a:r>
          </a:p>
        </p:txBody>
      </p:sp>
      <p:sp>
        <p:nvSpPr>
          <p:cNvPr id="6198" name="Text Box 54"/>
          <p:cNvSpPr txBox="1">
            <a:spLocks noChangeArrowheads="1"/>
          </p:cNvSpPr>
          <p:nvPr/>
        </p:nvSpPr>
        <p:spPr bwMode="auto">
          <a:xfrm>
            <a:off x="4724400" y="4373562"/>
            <a:ext cx="1219200" cy="366713"/>
          </a:xfrm>
          <a:prstGeom prst="rect">
            <a:avLst/>
          </a:prstGeom>
          <a:noFill/>
          <a:ln w="9525">
            <a:noFill/>
            <a:miter lim="800000"/>
            <a:headEnd/>
            <a:tailEnd/>
          </a:ln>
          <a:effectLst/>
        </p:spPr>
        <p:txBody>
          <a:bodyPr>
            <a:spAutoFit/>
          </a:bodyPr>
          <a:lstStyle/>
          <a:p>
            <a:pPr>
              <a:spcBef>
                <a:spcPct val="50000"/>
              </a:spcBef>
            </a:pPr>
            <a:r>
              <a:rPr lang="en-US"/>
              <a:t>YES</a:t>
            </a:r>
          </a:p>
        </p:txBody>
      </p:sp>
      <p:sp>
        <p:nvSpPr>
          <p:cNvPr id="6199" name="Text Box 55"/>
          <p:cNvSpPr txBox="1">
            <a:spLocks noChangeArrowheads="1"/>
          </p:cNvSpPr>
          <p:nvPr/>
        </p:nvSpPr>
        <p:spPr bwMode="auto">
          <a:xfrm>
            <a:off x="6324600" y="4373562"/>
            <a:ext cx="1219200" cy="366713"/>
          </a:xfrm>
          <a:prstGeom prst="rect">
            <a:avLst/>
          </a:prstGeom>
          <a:noFill/>
          <a:ln w="9525">
            <a:noFill/>
            <a:miter lim="800000"/>
            <a:headEnd/>
            <a:tailEnd/>
          </a:ln>
          <a:effectLst/>
        </p:spPr>
        <p:txBody>
          <a:bodyPr>
            <a:spAutoFit/>
          </a:bodyPr>
          <a:lstStyle/>
          <a:p>
            <a:pPr>
              <a:spcBef>
                <a:spcPct val="50000"/>
              </a:spcBef>
            </a:pPr>
            <a:r>
              <a:rPr lang="en-US"/>
              <a:t>NO</a:t>
            </a:r>
          </a:p>
        </p:txBody>
      </p:sp>
      <p:sp>
        <p:nvSpPr>
          <p:cNvPr id="6200" name="Text Box 56"/>
          <p:cNvSpPr txBox="1">
            <a:spLocks noChangeArrowheads="1"/>
          </p:cNvSpPr>
          <p:nvPr/>
        </p:nvSpPr>
        <p:spPr bwMode="auto">
          <a:xfrm>
            <a:off x="3276600" y="5135562"/>
            <a:ext cx="1981200" cy="915988"/>
          </a:xfrm>
          <a:prstGeom prst="rect">
            <a:avLst/>
          </a:prstGeom>
          <a:noFill/>
          <a:ln w="9525">
            <a:noFill/>
            <a:miter lim="800000"/>
            <a:headEnd/>
            <a:tailEnd/>
          </a:ln>
          <a:effectLst/>
        </p:spPr>
        <p:txBody>
          <a:bodyPr>
            <a:spAutoFit/>
          </a:bodyPr>
          <a:lstStyle/>
          <a:p>
            <a:pPr algn="ctr">
              <a:spcBef>
                <a:spcPct val="50000"/>
              </a:spcBef>
            </a:pPr>
            <a:r>
              <a:rPr lang="en-US"/>
              <a:t>Go to Round 2 Increased Competition</a:t>
            </a:r>
          </a:p>
        </p:txBody>
      </p:sp>
      <p:sp>
        <p:nvSpPr>
          <p:cNvPr id="6201" name="Text Box 57"/>
          <p:cNvSpPr txBox="1">
            <a:spLocks noChangeArrowheads="1"/>
          </p:cNvSpPr>
          <p:nvPr/>
        </p:nvSpPr>
        <p:spPr bwMode="auto">
          <a:xfrm>
            <a:off x="6324600" y="5087937"/>
            <a:ext cx="2514600" cy="1569660"/>
          </a:xfrm>
          <a:prstGeom prst="rect">
            <a:avLst/>
          </a:prstGeom>
          <a:noFill/>
          <a:ln w="9525">
            <a:noFill/>
            <a:miter lim="800000"/>
            <a:headEnd/>
            <a:tailEnd/>
          </a:ln>
          <a:effectLst/>
        </p:spPr>
        <p:txBody>
          <a:bodyPr wrap="square">
            <a:spAutoFit/>
          </a:bodyPr>
          <a:lstStyle/>
          <a:p>
            <a:pPr algn="ctr">
              <a:spcBef>
                <a:spcPct val="50000"/>
              </a:spcBef>
            </a:pPr>
            <a:r>
              <a:rPr lang="en-US" dirty="0"/>
              <a:t>Repeat Round 1 on the “big seed” island with the same beak</a:t>
            </a:r>
          </a:p>
        </p:txBody>
      </p:sp>
      <p:sp>
        <p:nvSpPr>
          <p:cNvPr id="6202" name="Line 58"/>
          <p:cNvSpPr>
            <a:spLocks noChangeShapeType="1"/>
          </p:cNvSpPr>
          <p:nvPr/>
        </p:nvSpPr>
        <p:spPr bwMode="auto">
          <a:xfrm flipH="1">
            <a:off x="4191000" y="4678362"/>
            <a:ext cx="609600" cy="457200"/>
          </a:xfrm>
          <a:prstGeom prst="line">
            <a:avLst/>
          </a:prstGeom>
          <a:noFill/>
          <a:ln w="9525">
            <a:solidFill>
              <a:schemeClr val="tx1"/>
            </a:solidFill>
            <a:round/>
            <a:headEnd/>
            <a:tailEnd type="triangle" w="med" len="med"/>
          </a:ln>
          <a:effectLst/>
        </p:spPr>
        <p:txBody>
          <a:bodyPr/>
          <a:lstStyle/>
          <a:p>
            <a:endParaRPr lang="en-US"/>
          </a:p>
        </p:txBody>
      </p:sp>
      <p:sp>
        <p:nvSpPr>
          <p:cNvPr id="6203" name="Line 59"/>
          <p:cNvSpPr>
            <a:spLocks noChangeShapeType="1"/>
          </p:cNvSpPr>
          <p:nvPr/>
        </p:nvSpPr>
        <p:spPr bwMode="auto">
          <a:xfrm>
            <a:off x="6781800" y="4678362"/>
            <a:ext cx="685800" cy="3810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a:t>Successful in Round 1?  </a:t>
            </a:r>
            <a:br>
              <a:rPr lang="en-US" sz="4000"/>
            </a:br>
            <a:r>
              <a:rPr lang="en-US" sz="4000"/>
              <a:t>Welcome to Round 2!!!</a:t>
            </a:r>
          </a:p>
        </p:txBody>
      </p:sp>
      <p:pic>
        <p:nvPicPr>
          <p:cNvPr id="8196" name="Picture 4" descr="peas"/>
          <p:cNvPicPr>
            <a:picLocks noChangeAspect="1" noChangeArrowheads="1"/>
          </p:cNvPicPr>
          <p:nvPr/>
        </p:nvPicPr>
        <p:blipFill>
          <a:blip r:embed="rId2"/>
          <a:srcRect/>
          <a:stretch>
            <a:fillRect/>
          </a:stretch>
        </p:blipFill>
        <p:spPr bwMode="auto">
          <a:xfrm>
            <a:off x="457200" y="2667000"/>
            <a:ext cx="2209800" cy="2209800"/>
          </a:xfrm>
          <a:prstGeom prst="rect">
            <a:avLst/>
          </a:prstGeom>
          <a:noFill/>
        </p:spPr>
      </p:pic>
      <p:pic>
        <p:nvPicPr>
          <p:cNvPr id="8197" name="Picture 5" descr="BindersClipN00004"/>
          <p:cNvPicPr>
            <a:picLocks noChangeAspect="1" noChangeArrowheads="1"/>
          </p:cNvPicPr>
          <p:nvPr/>
        </p:nvPicPr>
        <p:blipFill>
          <a:blip r:embed="rId3" cstate="print"/>
          <a:srcRect/>
          <a:stretch>
            <a:fillRect/>
          </a:stretch>
        </p:blipFill>
        <p:spPr bwMode="auto">
          <a:xfrm>
            <a:off x="457200" y="1524000"/>
            <a:ext cx="1371600" cy="1139825"/>
          </a:xfrm>
          <a:prstGeom prst="rect">
            <a:avLst/>
          </a:prstGeom>
          <a:noFill/>
        </p:spPr>
      </p:pic>
      <p:pic>
        <p:nvPicPr>
          <p:cNvPr id="8198" name="Picture 6" descr="pliers-1"/>
          <p:cNvPicPr>
            <a:picLocks noChangeAspect="1" noChangeArrowheads="1"/>
          </p:cNvPicPr>
          <p:nvPr/>
        </p:nvPicPr>
        <p:blipFill>
          <a:blip r:embed="rId4"/>
          <a:srcRect/>
          <a:stretch>
            <a:fillRect/>
          </a:stretch>
        </p:blipFill>
        <p:spPr bwMode="auto">
          <a:xfrm>
            <a:off x="381000" y="5029200"/>
            <a:ext cx="2133600" cy="1425575"/>
          </a:xfrm>
          <a:prstGeom prst="rect">
            <a:avLst/>
          </a:prstGeom>
          <a:noFill/>
        </p:spPr>
      </p:pic>
      <p:pic>
        <p:nvPicPr>
          <p:cNvPr id="8199" name="Picture 7" descr="stopwatch">
            <a:hlinkClick r:id="rId5"/>
          </p:cNvPr>
          <p:cNvPicPr>
            <a:picLocks noChangeAspect="1" noChangeArrowheads="1"/>
          </p:cNvPicPr>
          <p:nvPr/>
        </p:nvPicPr>
        <p:blipFill>
          <a:blip r:embed="rId6"/>
          <a:srcRect/>
          <a:stretch>
            <a:fillRect/>
          </a:stretch>
        </p:blipFill>
        <p:spPr bwMode="auto">
          <a:xfrm>
            <a:off x="2743200" y="3124200"/>
            <a:ext cx="990600" cy="1381125"/>
          </a:xfrm>
          <a:prstGeom prst="rect">
            <a:avLst/>
          </a:prstGeom>
          <a:noFill/>
        </p:spPr>
      </p:pic>
      <p:graphicFrame>
        <p:nvGraphicFramePr>
          <p:cNvPr id="8200" name="Group 8"/>
          <p:cNvGraphicFramePr>
            <a:graphicFrameLocks noGrp="1"/>
          </p:cNvGraphicFramePr>
          <p:nvPr>
            <p:ph idx="1"/>
          </p:nvPr>
        </p:nvGraphicFramePr>
        <p:xfrm>
          <a:off x="3810000" y="2666999"/>
          <a:ext cx="4953000" cy="2514601"/>
        </p:xfrm>
        <a:graphic>
          <a:graphicData uri="http://schemas.openxmlformats.org/drawingml/2006/table">
            <a:tbl>
              <a:tblPr/>
              <a:tblGrid>
                <a:gridCol w="1651000"/>
                <a:gridCol w="1651000"/>
                <a:gridCol w="1651000"/>
              </a:tblGrid>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Seeds Collected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31" name="Text Box 39"/>
          <p:cNvSpPr txBox="1">
            <a:spLocks noChangeArrowheads="1"/>
          </p:cNvSpPr>
          <p:nvPr/>
        </p:nvSpPr>
        <p:spPr bwMode="auto">
          <a:xfrm>
            <a:off x="2743200" y="1447800"/>
            <a:ext cx="4800600" cy="641350"/>
          </a:xfrm>
          <a:prstGeom prst="rect">
            <a:avLst/>
          </a:prstGeom>
          <a:noFill/>
          <a:ln w="9525">
            <a:noFill/>
            <a:miter lim="800000"/>
            <a:headEnd/>
            <a:tailEnd/>
          </a:ln>
          <a:effectLst/>
        </p:spPr>
        <p:txBody>
          <a:bodyPr>
            <a:spAutoFit/>
          </a:bodyPr>
          <a:lstStyle/>
          <a:p>
            <a:pPr>
              <a:spcBef>
                <a:spcPct val="50000"/>
              </a:spcBef>
            </a:pPr>
            <a:r>
              <a:rPr lang="en-US"/>
              <a:t>Repeat the same procedure but this time have another “bird” to compete against!</a:t>
            </a:r>
          </a:p>
        </p:txBody>
      </p:sp>
      <p:sp>
        <p:nvSpPr>
          <p:cNvPr id="8232" name="Text Box 40"/>
          <p:cNvSpPr txBox="1">
            <a:spLocks noChangeArrowheads="1"/>
          </p:cNvSpPr>
          <p:nvPr/>
        </p:nvSpPr>
        <p:spPr bwMode="auto">
          <a:xfrm>
            <a:off x="3733800" y="5257800"/>
            <a:ext cx="4495800" cy="915988"/>
          </a:xfrm>
          <a:prstGeom prst="rect">
            <a:avLst/>
          </a:prstGeom>
          <a:noFill/>
          <a:ln w="9525">
            <a:noFill/>
            <a:miter lim="800000"/>
            <a:headEnd/>
            <a:tailEnd/>
          </a:ln>
          <a:effectLst/>
        </p:spPr>
        <p:txBody>
          <a:bodyPr>
            <a:spAutoFit/>
          </a:bodyPr>
          <a:lstStyle/>
          <a:p>
            <a:pPr>
              <a:spcBef>
                <a:spcPct val="50000"/>
              </a:spcBef>
            </a:pPr>
            <a:r>
              <a:rPr lang="en-US"/>
              <a:t>Compete the table and move on to Round 3 where there is “Increased Competition” if you average over 13 seeds.</a:t>
            </a:r>
          </a:p>
        </p:txBody>
      </p:sp>
      <p:sp>
        <p:nvSpPr>
          <p:cNvPr id="8233" name="Text Box 41"/>
          <p:cNvSpPr txBox="1">
            <a:spLocks noChangeArrowheads="1"/>
          </p:cNvSpPr>
          <p:nvPr/>
        </p:nvSpPr>
        <p:spPr bwMode="auto">
          <a:xfrm>
            <a:off x="4419600" y="2057400"/>
            <a:ext cx="4724400" cy="461665"/>
          </a:xfrm>
          <a:prstGeom prst="rect">
            <a:avLst/>
          </a:prstGeom>
          <a:noFill/>
          <a:ln w="9525">
            <a:noFill/>
            <a:miter lim="800000"/>
            <a:headEnd/>
            <a:tailEnd/>
          </a:ln>
          <a:effectLst/>
        </p:spPr>
        <p:txBody>
          <a:bodyPr wrap="square">
            <a:spAutoFit/>
          </a:bodyPr>
          <a:lstStyle/>
          <a:p>
            <a:pPr>
              <a:spcBef>
                <a:spcPct val="50000"/>
              </a:spcBef>
            </a:pPr>
            <a:r>
              <a:rPr lang="en-US" dirty="0"/>
              <a:t>Round 2  -  Increased Competition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0"/>
            <a:ext cx="7772400" cy="1143000"/>
          </a:xfrm>
        </p:spPr>
        <p:txBody>
          <a:bodyPr/>
          <a:lstStyle/>
          <a:p>
            <a:r>
              <a:rPr lang="en-US" dirty="0" smtClean="0"/>
              <a:t>Making Connections</a:t>
            </a:r>
            <a:endParaRPr lang="en-US" dirty="0"/>
          </a:p>
        </p:txBody>
      </p:sp>
      <p:sp>
        <p:nvSpPr>
          <p:cNvPr id="3076" name="Rectangle 4"/>
          <p:cNvSpPr>
            <a:spLocks noGrp="1" noChangeArrowheads="1"/>
          </p:cNvSpPr>
          <p:nvPr>
            <p:ph type="body" sz="half" idx="2"/>
          </p:nvPr>
        </p:nvSpPr>
        <p:spPr>
          <a:xfrm>
            <a:off x="4191000" y="1143000"/>
            <a:ext cx="4572000" cy="4114800"/>
          </a:xfrm>
        </p:spPr>
        <p:txBody>
          <a:bodyPr/>
          <a:lstStyle/>
          <a:p>
            <a:r>
              <a:rPr lang="en-US" sz="2800" u="sng" dirty="0" smtClean="0"/>
              <a:t>Main point –</a:t>
            </a:r>
            <a:r>
              <a:rPr lang="en-US" sz="2800" dirty="0" smtClean="0"/>
              <a:t> </a:t>
            </a:r>
            <a:r>
              <a:rPr lang="en-US" sz="2800" dirty="0" smtClean="0"/>
              <a:t>How blood circulation is related to muscle fatigue.</a:t>
            </a:r>
            <a:endParaRPr lang="en-US" sz="2800" u="sng" dirty="0" smtClean="0"/>
          </a:p>
          <a:p>
            <a:endParaRPr lang="en-US" sz="2800" u="sng" dirty="0" smtClean="0"/>
          </a:p>
          <a:p>
            <a:r>
              <a:rPr lang="en-US" sz="2800" u="sng" dirty="0" smtClean="0"/>
              <a:t>What </a:t>
            </a:r>
            <a:r>
              <a:rPr lang="en-US" sz="2800" u="sng" dirty="0" smtClean="0"/>
              <a:t>did we do – </a:t>
            </a:r>
            <a:r>
              <a:rPr lang="en-US" sz="2800" dirty="0" smtClean="0"/>
              <a:t>We measured how exercise affected your pulse rate</a:t>
            </a:r>
          </a:p>
          <a:p>
            <a:endParaRPr lang="en-US" sz="2800" dirty="0" smtClean="0"/>
          </a:p>
          <a:p>
            <a:r>
              <a:rPr lang="en-US" sz="2800" u="sng" dirty="0" smtClean="0"/>
              <a:t>What did we learn –</a:t>
            </a:r>
            <a:r>
              <a:rPr lang="en-US" sz="2800" dirty="0" smtClean="0"/>
              <a:t> We learned that exercise increases your pulse rate.</a:t>
            </a:r>
            <a:endParaRPr lang="en-US" sz="2800" dirty="0"/>
          </a:p>
        </p:txBody>
      </p:sp>
      <p:pic>
        <p:nvPicPr>
          <p:cNvPr id="3079" name="Picture 7" descr="clothespin"/>
          <p:cNvPicPr>
            <a:picLocks noGrp="1" noChangeAspect="1" noChangeArrowheads="1"/>
          </p:cNvPicPr>
          <p:nvPr>
            <p:ph type="clipArt" sz="half" idx="1"/>
          </p:nvPr>
        </p:nvPicPr>
        <p:blipFill>
          <a:blip r:embed="rId2" cstate="print"/>
          <a:srcRect/>
          <a:stretch>
            <a:fillRect/>
          </a:stretch>
        </p:blipFill>
        <p:spPr>
          <a:xfrm>
            <a:off x="304800" y="2057400"/>
            <a:ext cx="3810000" cy="3262313"/>
          </a:xfrm>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81000"/>
            <a:ext cx="8229600" cy="1143000"/>
          </a:xfrm>
        </p:spPr>
        <p:txBody>
          <a:bodyPr/>
          <a:lstStyle/>
          <a:p>
            <a:r>
              <a:rPr lang="en-US"/>
              <a:t>Unsuccessful in Round 1?</a:t>
            </a:r>
          </a:p>
        </p:txBody>
      </p:sp>
      <p:pic>
        <p:nvPicPr>
          <p:cNvPr id="10278" name="Picture 38" descr="180px-Szalka_petriego"/>
          <p:cNvPicPr>
            <a:picLocks noChangeAspect="1" noChangeArrowheads="1"/>
          </p:cNvPicPr>
          <p:nvPr/>
        </p:nvPicPr>
        <p:blipFill>
          <a:blip r:embed="rId2"/>
          <a:srcRect/>
          <a:stretch>
            <a:fillRect/>
          </a:stretch>
        </p:blipFill>
        <p:spPr bwMode="auto">
          <a:xfrm>
            <a:off x="685800" y="3200400"/>
            <a:ext cx="2133600" cy="1279525"/>
          </a:xfrm>
          <a:prstGeom prst="rect">
            <a:avLst/>
          </a:prstGeom>
          <a:noFill/>
        </p:spPr>
      </p:pic>
      <p:graphicFrame>
        <p:nvGraphicFramePr>
          <p:cNvPr id="10280" name="Group 40"/>
          <p:cNvGraphicFramePr>
            <a:graphicFrameLocks noGrp="1"/>
          </p:cNvGraphicFramePr>
          <p:nvPr/>
        </p:nvGraphicFramePr>
        <p:xfrm>
          <a:off x="4114800" y="990600"/>
          <a:ext cx="4648200" cy="2468563"/>
        </p:xfrm>
        <a:graphic>
          <a:graphicData uri="http://schemas.openxmlformats.org/drawingml/2006/table">
            <a:tbl>
              <a:tblPr/>
              <a:tblGrid>
                <a:gridCol w="1549400"/>
                <a:gridCol w="1549400"/>
                <a:gridCol w="1549400"/>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Seeds Collected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10" name="Text Box 70"/>
          <p:cNvSpPr txBox="1">
            <a:spLocks noChangeArrowheads="1"/>
          </p:cNvSpPr>
          <p:nvPr/>
        </p:nvSpPr>
        <p:spPr bwMode="auto">
          <a:xfrm>
            <a:off x="4038600" y="3581400"/>
            <a:ext cx="4648200" cy="366713"/>
          </a:xfrm>
          <a:prstGeom prst="rect">
            <a:avLst/>
          </a:prstGeom>
          <a:noFill/>
          <a:ln w="9525">
            <a:noFill/>
            <a:miter lim="800000"/>
            <a:headEnd/>
            <a:tailEnd/>
          </a:ln>
          <a:effectLst/>
        </p:spPr>
        <p:txBody>
          <a:bodyPr>
            <a:spAutoFit/>
          </a:bodyPr>
          <a:lstStyle/>
          <a:p>
            <a:pPr>
              <a:spcBef>
                <a:spcPct val="50000"/>
              </a:spcBef>
            </a:pPr>
            <a:r>
              <a:rPr lang="en-US"/>
              <a:t>Did you average over 13 seeds this time?</a:t>
            </a:r>
          </a:p>
        </p:txBody>
      </p:sp>
      <p:sp>
        <p:nvSpPr>
          <p:cNvPr id="10311" name="Text Box 71"/>
          <p:cNvSpPr txBox="1">
            <a:spLocks noChangeArrowheads="1"/>
          </p:cNvSpPr>
          <p:nvPr/>
        </p:nvSpPr>
        <p:spPr bwMode="auto">
          <a:xfrm>
            <a:off x="4800600" y="3962400"/>
            <a:ext cx="1219200" cy="366713"/>
          </a:xfrm>
          <a:prstGeom prst="rect">
            <a:avLst/>
          </a:prstGeom>
          <a:noFill/>
          <a:ln w="9525">
            <a:noFill/>
            <a:miter lim="800000"/>
            <a:headEnd/>
            <a:tailEnd/>
          </a:ln>
          <a:effectLst/>
        </p:spPr>
        <p:txBody>
          <a:bodyPr>
            <a:spAutoFit/>
          </a:bodyPr>
          <a:lstStyle/>
          <a:p>
            <a:pPr>
              <a:spcBef>
                <a:spcPct val="50000"/>
              </a:spcBef>
            </a:pPr>
            <a:r>
              <a:rPr lang="en-US"/>
              <a:t>YES</a:t>
            </a:r>
          </a:p>
        </p:txBody>
      </p:sp>
      <p:sp>
        <p:nvSpPr>
          <p:cNvPr id="10312" name="Text Box 72"/>
          <p:cNvSpPr txBox="1">
            <a:spLocks noChangeArrowheads="1"/>
          </p:cNvSpPr>
          <p:nvPr/>
        </p:nvSpPr>
        <p:spPr bwMode="auto">
          <a:xfrm>
            <a:off x="6324600" y="3962400"/>
            <a:ext cx="1219200" cy="366713"/>
          </a:xfrm>
          <a:prstGeom prst="rect">
            <a:avLst/>
          </a:prstGeom>
          <a:noFill/>
          <a:ln w="9525">
            <a:noFill/>
            <a:miter lim="800000"/>
            <a:headEnd/>
            <a:tailEnd/>
          </a:ln>
          <a:effectLst/>
        </p:spPr>
        <p:txBody>
          <a:bodyPr>
            <a:spAutoFit/>
          </a:bodyPr>
          <a:lstStyle/>
          <a:p>
            <a:pPr>
              <a:spcBef>
                <a:spcPct val="50000"/>
              </a:spcBef>
            </a:pPr>
            <a:r>
              <a:rPr lang="en-US"/>
              <a:t>NO</a:t>
            </a:r>
          </a:p>
        </p:txBody>
      </p:sp>
      <p:sp>
        <p:nvSpPr>
          <p:cNvPr id="10313" name="Text Box 73"/>
          <p:cNvSpPr txBox="1">
            <a:spLocks noChangeArrowheads="1"/>
          </p:cNvSpPr>
          <p:nvPr/>
        </p:nvSpPr>
        <p:spPr bwMode="auto">
          <a:xfrm>
            <a:off x="3276600" y="4800600"/>
            <a:ext cx="2514600" cy="1465263"/>
          </a:xfrm>
          <a:prstGeom prst="rect">
            <a:avLst/>
          </a:prstGeom>
          <a:noFill/>
          <a:ln w="9525">
            <a:noFill/>
            <a:miter lim="800000"/>
            <a:headEnd/>
            <a:tailEnd/>
          </a:ln>
          <a:effectLst/>
        </p:spPr>
        <p:txBody>
          <a:bodyPr>
            <a:spAutoFit/>
          </a:bodyPr>
          <a:lstStyle/>
          <a:p>
            <a:pPr algn="ctr">
              <a:spcBef>
                <a:spcPct val="50000"/>
              </a:spcBef>
            </a:pPr>
            <a:r>
              <a:rPr lang="en-US"/>
              <a:t>Go to Round 2, but with another large seed eater as competition on the “large seed” island</a:t>
            </a:r>
          </a:p>
        </p:txBody>
      </p:sp>
      <p:sp>
        <p:nvSpPr>
          <p:cNvPr id="10314" name="Text Box 74"/>
          <p:cNvSpPr txBox="1">
            <a:spLocks noChangeArrowheads="1"/>
          </p:cNvSpPr>
          <p:nvPr/>
        </p:nvSpPr>
        <p:spPr bwMode="auto">
          <a:xfrm>
            <a:off x="6248400" y="4724400"/>
            <a:ext cx="2362200" cy="1754327"/>
          </a:xfrm>
          <a:prstGeom prst="rect">
            <a:avLst/>
          </a:prstGeom>
          <a:noFill/>
          <a:ln w="9525">
            <a:noFill/>
            <a:miter lim="800000"/>
            <a:headEnd/>
            <a:tailEnd/>
          </a:ln>
          <a:effectLst/>
        </p:spPr>
        <p:txBody>
          <a:bodyPr wrap="square">
            <a:spAutoFit/>
          </a:bodyPr>
          <a:lstStyle/>
          <a:p>
            <a:pPr algn="ctr">
              <a:spcBef>
                <a:spcPct val="50000"/>
              </a:spcBef>
            </a:pPr>
            <a:r>
              <a:rPr lang="en-US" dirty="0"/>
              <a:t>Get a new “beak” and try yet again</a:t>
            </a:r>
          </a:p>
          <a:p>
            <a:pPr algn="ctr">
              <a:spcBef>
                <a:spcPct val="50000"/>
              </a:spcBef>
            </a:pPr>
            <a:r>
              <a:rPr lang="en-US" dirty="0"/>
              <a:t>(not a possibility in nature)</a:t>
            </a:r>
          </a:p>
        </p:txBody>
      </p:sp>
      <p:sp>
        <p:nvSpPr>
          <p:cNvPr id="10315" name="Line 75"/>
          <p:cNvSpPr>
            <a:spLocks noChangeShapeType="1"/>
          </p:cNvSpPr>
          <p:nvPr/>
        </p:nvSpPr>
        <p:spPr bwMode="auto">
          <a:xfrm flipH="1">
            <a:off x="4495800" y="4343400"/>
            <a:ext cx="609600" cy="457200"/>
          </a:xfrm>
          <a:prstGeom prst="line">
            <a:avLst/>
          </a:prstGeom>
          <a:noFill/>
          <a:ln w="9525">
            <a:solidFill>
              <a:schemeClr val="tx1"/>
            </a:solidFill>
            <a:round/>
            <a:headEnd/>
            <a:tailEnd type="triangle" w="med" len="med"/>
          </a:ln>
          <a:effectLst/>
        </p:spPr>
        <p:txBody>
          <a:bodyPr/>
          <a:lstStyle/>
          <a:p>
            <a:endParaRPr lang="en-US"/>
          </a:p>
        </p:txBody>
      </p:sp>
      <p:sp>
        <p:nvSpPr>
          <p:cNvPr id="10316" name="Line 76"/>
          <p:cNvSpPr>
            <a:spLocks noChangeShapeType="1"/>
          </p:cNvSpPr>
          <p:nvPr/>
        </p:nvSpPr>
        <p:spPr bwMode="auto">
          <a:xfrm>
            <a:off x="6553200" y="4267200"/>
            <a:ext cx="685800" cy="381000"/>
          </a:xfrm>
          <a:prstGeom prst="line">
            <a:avLst/>
          </a:prstGeom>
          <a:noFill/>
          <a:ln w="9525">
            <a:solidFill>
              <a:schemeClr val="tx1"/>
            </a:solidFill>
            <a:round/>
            <a:headEnd/>
            <a:tailEnd type="triangle" w="med" len="med"/>
          </a:ln>
          <a:effectLst/>
        </p:spPr>
        <p:txBody>
          <a:bodyPr/>
          <a:lstStyle/>
          <a:p>
            <a:endParaRPr lang="en-US"/>
          </a:p>
        </p:txBody>
      </p:sp>
      <p:pic>
        <p:nvPicPr>
          <p:cNvPr id="10317" name="Picture 77" descr="clothespin"/>
          <p:cNvPicPr>
            <a:picLocks noChangeAspect="1" noChangeArrowheads="1"/>
          </p:cNvPicPr>
          <p:nvPr/>
        </p:nvPicPr>
        <p:blipFill>
          <a:blip r:embed="rId3"/>
          <a:srcRect/>
          <a:stretch>
            <a:fillRect/>
          </a:stretch>
        </p:blipFill>
        <p:spPr bwMode="auto">
          <a:xfrm>
            <a:off x="838200" y="4648200"/>
            <a:ext cx="1828800" cy="1828800"/>
          </a:xfrm>
          <a:prstGeom prst="rect">
            <a:avLst/>
          </a:prstGeom>
          <a:noFill/>
        </p:spPr>
      </p:pic>
      <p:pic>
        <p:nvPicPr>
          <p:cNvPr id="10318" name="Picture 78" descr="limabean"/>
          <p:cNvPicPr>
            <a:picLocks noChangeAspect="1" noChangeArrowheads="1"/>
          </p:cNvPicPr>
          <p:nvPr/>
        </p:nvPicPr>
        <p:blipFill>
          <a:blip r:embed="rId4"/>
          <a:srcRect/>
          <a:stretch>
            <a:fillRect/>
          </a:stretch>
        </p:blipFill>
        <p:spPr bwMode="auto">
          <a:xfrm>
            <a:off x="685800" y="914400"/>
            <a:ext cx="2209800" cy="2173288"/>
          </a:xfrm>
          <a:prstGeom prst="rect">
            <a:avLst/>
          </a:prstGeom>
          <a:noFill/>
        </p:spPr>
      </p:pic>
      <p:sp>
        <p:nvSpPr>
          <p:cNvPr id="10319" name="Text Box 79"/>
          <p:cNvSpPr txBox="1">
            <a:spLocks noChangeArrowheads="1"/>
          </p:cNvSpPr>
          <p:nvPr/>
        </p:nvSpPr>
        <p:spPr bwMode="auto">
          <a:xfrm>
            <a:off x="228600" y="381000"/>
            <a:ext cx="8686800" cy="304800"/>
          </a:xfrm>
          <a:prstGeom prst="rect">
            <a:avLst/>
          </a:prstGeom>
          <a:noFill/>
          <a:ln w="9525">
            <a:noFill/>
            <a:miter lim="800000"/>
            <a:headEnd/>
            <a:tailEnd/>
          </a:ln>
          <a:effectLst/>
        </p:spPr>
        <p:txBody>
          <a:bodyPr>
            <a:spAutoFit/>
          </a:bodyPr>
          <a:lstStyle/>
          <a:p>
            <a:pPr>
              <a:spcBef>
                <a:spcPct val="50000"/>
              </a:spcBef>
            </a:pPr>
            <a:r>
              <a:rPr lang="en-US" sz="1400"/>
              <a:t>Go to a “large seed” island and </a:t>
            </a:r>
            <a:r>
              <a:rPr lang="en-US" sz="1400" b="1" i="1" u="sng"/>
              <a:t>start  over</a:t>
            </a:r>
            <a:r>
              <a:rPr lang="en-US" sz="1400"/>
              <a:t> (even though you have starved to death, you are resurrected)</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Successful in Round 2?</a:t>
            </a:r>
            <a:br>
              <a:rPr lang="en-US" sz="4000"/>
            </a:br>
            <a:r>
              <a:rPr lang="en-US" sz="4000"/>
              <a:t>Welcome to Round 3!!</a:t>
            </a:r>
          </a:p>
        </p:txBody>
      </p:sp>
      <p:sp>
        <p:nvSpPr>
          <p:cNvPr id="12291" name="Rectangle 3"/>
          <p:cNvSpPr>
            <a:spLocks noGrp="1" noChangeArrowheads="1"/>
          </p:cNvSpPr>
          <p:nvPr>
            <p:ph type="body" sz="half" idx="1"/>
          </p:nvPr>
        </p:nvSpPr>
        <p:spPr>
          <a:xfrm>
            <a:off x="457200" y="1828800"/>
            <a:ext cx="4876800" cy="3992563"/>
          </a:xfrm>
        </p:spPr>
        <p:txBody>
          <a:bodyPr/>
          <a:lstStyle/>
          <a:p>
            <a:pPr algn="ctr">
              <a:buFontTx/>
              <a:buNone/>
            </a:pPr>
            <a:r>
              <a:rPr lang="en-US" sz="2800"/>
              <a:t>Increased Competition </a:t>
            </a:r>
          </a:p>
          <a:p>
            <a:pPr algn="ctr">
              <a:buFontTx/>
              <a:buNone/>
            </a:pPr>
            <a:r>
              <a:rPr lang="en-US" sz="2800"/>
              <a:t>(more than 1 other bird)</a:t>
            </a:r>
          </a:p>
        </p:txBody>
      </p:sp>
      <p:pic>
        <p:nvPicPr>
          <p:cNvPr id="12292" name="Picture 4" descr="peas"/>
          <p:cNvPicPr>
            <a:picLocks noChangeAspect="1" noChangeArrowheads="1"/>
          </p:cNvPicPr>
          <p:nvPr/>
        </p:nvPicPr>
        <p:blipFill>
          <a:blip r:embed="rId2"/>
          <a:srcRect/>
          <a:stretch>
            <a:fillRect/>
          </a:stretch>
        </p:blipFill>
        <p:spPr bwMode="auto">
          <a:xfrm>
            <a:off x="1905000" y="3048000"/>
            <a:ext cx="1752600" cy="1752600"/>
          </a:xfrm>
          <a:prstGeom prst="rect">
            <a:avLst/>
          </a:prstGeom>
          <a:noFill/>
        </p:spPr>
      </p:pic>
      <p:pic>
        <p:nvPicPr>
          <p:cNvPr id="12293" name="Picture 5" descr="BindersClipN00004"/>
          <p:cNvPicPr>
            <a:picLocks noChangeAspect="1" noChangeArrowheads="1"/>
          </p:cNvPicPr>
          <p:nvPr/>
        </p:nvPicPr>
        <p:blipFill>
          <a:blip r:embed="rId3" cstate="print"/>
          <a:srcRect/>
          <a:stretch>
            <a:fillRect/>
          </a:stretch>
        </p:blipFill>
        <p:spPr bwMode="auto">
          <a:xfrm>
            <a:off x="533400" y="3200400"/>
            <a:ext cx="1371600" cy="1139825"/>
          </a:xfrm>
          <a:prstGeom prst="rect">
            <a:avLst/>
          </a:prstGeom>
          <a:noFill/>
        </p:spPr>
      </p:pic>
      <p:pic>
        <p:nvPicPr>
          <p:cNvPr id="12294" name="Picture 6" descr="pliers-1"/>
          <p:cNvPicPr>
            <a:picLocks noChangeAspect="1" noChangeArrowheads="1"/>
          </p:cNvPicPr>
          <p:nvPr/>
        </p:nvPicPr>
        <p:blipFill>
          <a:blip r:embed="rId4"/>
          <a:srcRect/>
          <a:stretch>
            <a:fillRect/>
          </a:stretch>
        </p:blipFill>
        <p:spPr bwMode="auto">
          <a:xfrm>
            <a:off x="1676400" y="4800600"/>
            <a:ext cx="2133600" cy="1425575"/>
          </a:xfrm>
          <a:prstGeom prst="rect">
            <a:avLst/>
          </a:prstGeom>
          <a:noFill/>
        </p:spPr>
      </p:pic>
      <p:pic>
        <p:nvPicPr>
          <p:cNvPr id="12295" name="Picture 7" descr="stopwatch">
            <a:hlinkClick r:id="rId5"/>
          </p:cNvPr>
          <p:cNvPicPr>
            <a:picLocks noChangeAspect="1" noChangeArrowheads="1"/>
          </p:cNvPicPr>
          <p:nvPr/>
        </p:nvPicPr>
        <p:blipFill>
          <a:blip r:embed="rId6"/>
          <a:srcRect/>
          <a:stretch>
            <a:fillRect/>
          </a:stretch>
        </p:blipFill>
        <p:spPr bwMode="auto">
          <a:xfrm>
            <a:off x="381000" y="5105400"/>
            <a:ext cx="990600" cy="1381125"/>
          </a:xfrm>
          <a:prstGeom prst="rect">
            <a:avLst/>
          </a:prstGeom>
          <a:noFill/>
        </p:spPr>
      </p:pic>
      <p:pic>
        <p:nvPicPr>
          <p:cNvPr id="12296" name="Picture 8" descr="crucible tongs"/>
          <p:cNvPicPr>
            <a:picLocks noChangeAspect="1" noChangeArrowheads="1"/>
          </p:cNvPicPr>
          <p:nvPr/>
        </p:nvPicPr>
        <p:blipFill>
          <a:blip r:embed="rId7"/>
          <a:srcRect/>
          <a:stretch>
            <a:fillRect/>
          </a:stretch>
        </p:blipFill>
        <p:spPr bwMode="auto">
          <a:xfrm>
            <a:off x="3657600" y="2895600"/>
            <a:ext cx="1543050" cy="1952625"/>
          </a:xfrm>
          <a:prstGeom prst="rect">
            <a:avLst/>
          </a:prstGeom>
          <a:noFill/>
        </p:spPr>
      </p:pic>
      <p:graphicFrame>
        <p:nvGraphicFramePr>
          <p:cNvPr id="12328" name="Group 40"/>
          <p:cNvGraphicFramePr>
            <a:graphicFrameLocks noGrp="1"/>
          </p:cNvGraphicFramePr>
          <p:nvPr>
            <p:ph sz="half" idx="2"/>
          </p:nvPr>
        </p:nvGraphicFramePr>
        <p:xfrm>
          <a:off x="5410200" y="4038600"/>
          <a:ext cx="3200400" cy="2448560"/>
        </p:xfrm>
        <a:graphic>
          <a:graphicData uri="http://schemas.openxmlformats.org/drawingml/2006/table">
            <a:tbl>
              <a:tblPr/>
              <a:tblGrid>
                <a:gridCol w="1066800"/>
                <a:gridCol w="1066800"/>
                <a:gridCol w="1066800"/>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Seeds Collected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Partner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Trial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29" name="Text Box 41"/>
          <p:cNvSpPr txBox="1">
            <a:spLocks noChangeArrowheads="1"/>
          </p:cNvSpPr>
          <p:nvPr/>
        </p:nvSpPr>
        <p:spPr bwMode="auto">
          <a:xfrm>
            <a:off x="5334000" y="2819400"/>
            <a:ext cx="3810000" cy="915988"/>
          </a:xfrm>
          <a:prstGeom prst="rect">
            <a:avLst/>
          </a:prstGeom>
          <a:noFill/>
          <a:ln w="9525">
            <a:noFill/>
            <a:miter lim="800000"/>
            <a:headEnd/>
            <a:tailEnd/>
          </a:ln>
          <a:effectLst/>
        </p:spPr>
        <p:txBody>
          <a:bodyPr>
            <a:spAutoFit/>
          </a:bodyPr>
          <a:lstStyle/>
          <a:p>
            <a:pPr>
              <a:spcBef>
                <a:spcPct val="50000"/>
              </a:spcBef>
            </a:pPr>
            <a:r>
              <a:rPr lang="en-US"/>
              <a:t>Repeat the same procedure but this time have even more birds to compete against!</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So, what did you learn?</a:t>
            </a:r>
          </a:p>
        </p:txBody>
      </p:sp>
      <p:sp>
        <p:nvSpPr>
          <p:cNvPr id="15363" name="Rectangle 3"/>
          <p:cNvSpPr>
            <a:spLocks noGrp="1" noChangeArrowheads="1"/>
          </p:cNvSpPr>
          <p:nvPr>
            <p:ph type="body" idx="1"/>
          </p:nvPr>
        </p:nvSpPr>
        <p:spPr/>
        <p:txBody>
          <a:bodyPr/>
          <a:lstStyle/>
          <a:p>
            <a:pPr>
              <a:lnSpc>
                <a:spcPct val="90000"/>
              </a:lnSpc>
            </a:pPr>
            <a:r>
              <a:rPr lang="en-US" sz="2000" b="1" dirty="0"/>
              <a:t>Birds have evolved many different mechanisms and modifications that make them more well-adapted to the environment in which they live.</a:t>
            </a:r>
            <a:endParaRPr lang="en-US" sz="2000" b="1" dirty="0" smtClean="0"/>
          </a:p>
          <a:p>
            <a:pPr>
              <a:lnSpc>
                <a:spcPct val="90000"/>
              </a:lnSpc>
            </a:pPr>
            <a:endParaRPr lang="en-US" sz="2000" b="1" dirty="0" smtClean="0"/>
          </a:p>
          <a:p>
            <a:pPr>
              <a:lnSpc>
                <a:spcPct val="90000"/>
              </a:lnSpc>
            </a:pPr>
            <a:r>
              <a:rPr lang="en-US" sz="2000" b="1" dirty="0" smtClean="0"/>
              <a:t>Structural </a:t>
            </a:r>
            <a:r>
              <a:rPr lang="en-US" sz="2000" b="1" dirty="0"/>
              <a:t>differences (in beaks) are significant enough to make you into a new species, but you did descend from a common ancestor.</a:t>
            </a:r>
            <a:endParaRPr lang="en-US" sz="2000" b="1" dirty="0" smtClean="0"/>
          </a:p>
          <a:p>
            <a:pPr>
              <a:lnSpc>
                <a:spcPct val="90000"/>
              </a:lnSpc>
            </a:pPr>
            <a:endParaRPr lang="en-US" sz="2000" b="1" dirty="0" smtClean="0"/>
          </a:p>
          <a:p>
            <a:pPr>
              <a:lnSpc>
                <a:spcPct val="90000"/>
              </a:lnSpc>
            </a:pPr>
            <a:r>
              <a:rPr lang="en-US" sz="2000" b="1" dirty="0" smtClean="0"/>
              <a:t>The </a:t>
            </a:r>
            <a:r>
              <a:rPr lang="en-US" sz="2000" b="1" dirty="0"/>
              <a:t>adaptations that are contribute to the most success allow that individual to survive and reproduce.</a:t>
            </a:r>
            <a:endParaRPr lang="en-US" sz="2000" b="1" dirty="0" smtClean="0"/>
          </a:p>
          <a:p>
            <a:pPr>
              <a:lnSpc>
                <a:spcPct val="90000"/>
              </a:lnSpc>
            </a:pPr>
            <a:endParaRPr lang="en-US" sz="2000" b="1" dirty="0" smtClean="0"/>
          </a:p>
          <a:p>
            <a:pPr>
              <a:lnSpc>
                <a:spcPct val="90000"/>
              </a:lnSpc>
            </a:pPr>
            <a:r>
              <a:rPr lang="en-US" sz="2000" b="1" dirty="0" smtClean="0"/>
              <a:t>The </a:t>
            </a:r>
            <a:r>
              <a:rPr lang="en-US" sz="2000" b="1" dirty="0"/>
              <a:t>adaptations that are contribute to a lack of success are not passed on since they either starve or have no “breeding rights”.</a:t>
            </a:r>
          </a:p>
          <a:p>
            <a:pPr>
              <a:lnSpc>
                <a:spcPct val="90000"/>
              </a:lnSpc>
            </a:pPr>
            <a:endParaRPr 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1143000"/>
          </a:xfrm>
        </p:spPr>
        <p:txBody>
          <a:bodyPr/>
          <a:lstStyle/>
          <a:p>
            <a:endParaRPr lang="en-US" dirty="0"/>
          </a:p>
        </p:txBody>
      </p:sp>
      <p:sp>
        <p:nvSpPr>
          <p:cNvPr id="4100" name="Text Box 4"/>
          <p:cNvSpPr txBox="1">
            <a:spLocks noChangeArrowheads="1"/>
          </p:cNvSpPr>
          <p:nvPr/>
        </p:nvSpPr>
        <p:spPr bwMode="auto">
          <a:xfrm>
            <a:off x="1066800" y="838200"/>
            <a:ext cx="7010400" cy="3600986"/>
          </a:xfrm>
          <a:prstGeom prst="rect">
            <a:avLst/>
          </a:prstGeom>
          <a:noFill/>
          <a:ln w="9525">
            <a:noFill/>
            <a:miter lim="800000"/>
            <a:headEnd/>
            <a:tailEnd/>
          </a:ln>
          <a:effectLst/>
        </p:spPr>
        <p:txBody>
          <a:bodyPr>
            <a:spAutoFit/>
          </a:bodyPr>
          <a:lstStyle/>
          <a:p>
            <a:pPr marL="457200" indent="-457200">
              <a:spcBef>
                <a:spcPct val="50000"/>
              </a:spcBef>
              <a:buAutoNum type="arabicPeriod"/>
            </a:pPr>
            <a:r>
              <a:rPr lang="en-US" u="sng" dirty="0" smtClean="0"/>
              <a:t>What did we do </a:t>
            </a:r>
            <a:r>
              <a:rPr lang="en-US" u="sng" dirty="0" smtClean="0"/>
              <a:t>–</a:t>
            </a:r>
            <a:r>
              <a:rPr lang="en-US" dirty="0" smtClean="0"/>
              <a:t> </a:t>
            </a:r>
          </a:p>
          <a:p>
            <a:pPr marL="914400" lvl="1" indent="-457200">
              <a:spcBef>
                <a:spcPct val="50000"/>
              </a:spcBef>
              <a:buAutoNum type="arabicPeriod"/>
            </a:pPr>
            <a:r>
              <a:rPr lang="en-US" dirty="0" smtClean="0"/>
              <a:t>We took our pulse.  </a:t>
            </a:r>
          </a:p>
          <a:p>
            <a:pPr marL="914400" lvl="1" indent="-457200">
              <a:spcBef>
                <a:spcPct val="50000"/>
              </a:spcBef>
              <a:buAutoNum type="arabicPeriod"/>
            </a:pPr>
            <a:r>
              <a:rPr lang="en-US" dirty="0" smtClean="0"/>
              <a:t>Then exercised for 1 minute and recorded our pulse again.  </a:t>
            </a:r>
          </a:p>
          <a:p>
            <a:pPr marL="914400" lvl="1" indent="-457200">
              <a:spcBef>
                <a:spcPct val="50000"/>
              </a:spcBef>
              <a:buAutoNum type="arabicPeriod"/>
            </a:pPr>
            <a:r>
              <a:rPr lang="en-US" dirty="0" smtClean="0"/>
              <a:t>We </a:t>
            </a:r>
            <a:r>
              <a:rPr lang="en-US" dirty="0" smtClean="0"/>
              <a:t>squeezed the clothespin for 1 </a:t>
            </a:r>
            <a:r>
              <a:rPr lang="en-US" dirty="0" smtClean="0"/>
              <a:t>minute.  </a:t>
            </a:r>
          </a:p>
          <a:p>
            <a:pPr marL="914400" lvl="1" indent="-457200">
              <a:spcBef>
                <a:spcPct val="50000"/>
              </a:spcBef>
              <a:buAutoNum type="arabicPeriod"/>
            </a:pPr>
            <a:r>
              <a:rPr lang="en-US" dirty="0" smtClean="0"/>
              <a:t>T</a:t>
            </a:r>
            <a:r>
              <a:rPr lang="en-US" dirty="0" smtClean="0"/>
              <a:t>hen </a:t>
            </a:r>
            <a:r>
              <a:rPr lang="en-US" dirty="0" smtClean="0"/>
              <a:t>squeezed it again for another minute.  </a:t>
            </a:r>
            <a:endParaRPr lang="en-US" dirty="0" smtClean="0"/>
          </a:p>
          <a:p>
            <a:pPr marL="457200" indent="-457200">
              <a:spcBef>
                <a:spcPct val="50000"/>
              </a:spcBef>
              <a:buAutoNum type="arabicPeriod"/>
            </a:pPr>
            <a:endParaRPr lang="en-US" dirty="0" smtClean="0"/>
          </a:p>
        </p:txBody>
      </p:sp>
      <p:pic>
        <p:nvPicPr>
          <p:cNvPr id="4102" name="Picture 6" descr="19395"/>
          <p:cNvPicPr>
            <a:picLocks noChangeAspect="1" noChangeArrowheads="1"/>
          </p:cNvPicPr>
          <p:nvPr/>
        </p:nvPicPr>
        <p:blipFill>
          <a:blip r:embed="rId2" cstate="print"/>
          <a:srcRect/>
          <a:stretch>
            <a:fillRect/>
          </a:stretch>
        </p:blipFill>
        <p:spPr bwMode="auto">
          <a:xfrm>
            <a:off x="5715000" y="3916363"/>
            <a:ext cx="3200400" cy="25606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4114800"/>
          </a:xfrm>
        </p:spPr>
        <p:txBody>
          <a:bodyPr/>
          <a:lstStyle/>
          <a:p>
            <a:pPr marL="457200" indent="-457200">
              <a:spcBef>
                <a:spcPct val="50000"/>
              </a:spcBef>
              <a:buAutoNum type="arabicPeriod" startAt="2"/>
            </a:pPr>
            <a:r>
              <a:rPr lang="en-US" u="sng" dirty="0" smtClean="0"/>
              <a:t>What we learned – </a:t>
            </a:r>
          </a:p>
          <a:p>
            <a:pPr marL="914400" lvl="1" indent="-457200">
              <a:spcBef>
                <a:spcPct val="50000"/>
              </a:spcBef>
            </a:pPr>
            <a:r>
              <a:rPr lang="en-US" dirty="0" smtClean="0"/>
              <a:t>A.	If you squeezed more in the second round it may have been because your muscles were warmed up from increased circulation.</a:t>
            </a:r>
          </a:p>
          <a:p>
            <a:pPr marL="914400" lvl="1" indent="-457200">
              <a:spcBef>
                <a:spcPct val="50000"/>
              </a:spcBef>
            </a:pPr>
            <a:r>
              <a:rPr lang="en-US" dirty="0" smtClean="0"/>
              <a:t>B.	If you squeezed less the second round it may have been because your finger muscles were fatigued.  </a:t>
            </a:r>
            <a:endParaRPr lang="en-US" dirty="0" smtClean="0"/>
          </a:p>
          <a:p>
            <a:pPr>
              <a:spcBef>
                <a:spcPct val="50000"/>
              </a:spcBef>
              <a:buNone/>
            </a:pPr>
            <a:endParaRPr lang="en-US" dirty="0" smtClean="0"/>
          </a:p>
          <a:p>
            <a:endParaRPr lang="en-US" dirty="0"/>
          </a:p>
        </p:txBody>
      </p:sp>
      <p:pic>
        <p:nvPicPr>
          <p:cNvPr id="4" name="Picture 6" descr="19395"/>
          <p:cNvPicPr>
            <a:picLocks noChangeAspect="1" noChangeArrowheads="1"/>
          </p:cNvPicPr>
          <p:nvPr/>
        </p:nvPicPr>
        <p:blipFill>
          <a:blip r:embed="rId2" cstate="print"/>
          <a:srcRect/>
          <a:stretch>
            <a:fillRect/>
          </a:stretch>
        </p:blipFill>
        <p:spPr bwMode="auto">
          <a:xfrm>
            <a:off x="5715000" y="4068763"/>
            <a:ext cx="3200400" cy="256063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How is Heart Rate related to Exercise ?</a:t>
            </a:r>
            <a:endParaRPr lang="en-US" dirty="0"/>
          </a:p>
        </p:txBody>
      </p:sp>
      <p:pic>
        <p:nvPicPr>
          <p:cNvPr id="13" name="Picture 5" descr="MMj03237380000[1]"/>
          <p:cNvPicPr>
            <a:picLocks noChangeAspect="1" noChangeArrowheads="1" noCrop="1"/>
          </p:cNvPicPr>
          <p:nvPr/>
        </p:nvPicPr>
        <p:blipFill>
          <a:blip r:embed="rId2" cstate="print"/>
          <a:srcRect/>
          <a:stretch>
            <a:fillRect/>
          </a:stretch>
        </p:blipFill>
        <p:spPr bwMode="auto">
          <a:xfrm>
            <a:off x="6629400" y="4800600"/>
            <a:ext cx="2133600" cy="1830388"/>
          </a:xfrm>
          <a:prstGeom prst="rect">
            <a:avLst/>
          </a:prstGeom>
          <a:noFill/>
        </p:spPr>
      </p:pic>
      <p:sp>
        <p:nvSpPr>
          <p:cNvPr id="5" name="Rectangle 4"/>
          <p:cNvSpPr/>
          <p:nvPr/>
        </p:nvSpPr>
        <p:spPr>
          <a:xfrm>
            <a:off x="2209800" y="2057400"/>
            <a:ext cx="5638800" cy="3046988"/>
          </a:xfrm>
          <a:prstGeom prst="rect">
            <a:avLst/>
          </a:prstGeom>
        </p:spPr>
        <p:txBody>
          <a:bodyPr wrap="square">
            <a:spAutoFit/>
          </a:bodyPr>
          <a:lstStyle/>
          <a:p>
            <a:r>
              <a:rPr lang="en-US" dirty="0" smtClean="0"/>
              <a:t>When you exercise, your cells need MORE energy which requires MORE oxygen and MORE ATP to perform cellular respiration.  </a:t>
            </a:r>
          </a:p>
          <a:p>
            <a:endParaRPr lang="en-US" dirty="0" smtClean="0"/>
          </a:p>
          <a:p>
            <a:endParaRPr lang="en-US" dirty="0" smtClean="0"/>
          </a:p>
          <a:p>
            <a:endParaRPr lang="en-US" dirty="0" smtClean="0"/>
          </a:p>
          <a:p>
            <a:endParaRPr lang="en-US" dirty="0" smtClean="0"/>
          </a:p>
          <a:p>
            <a:r>
              <a:rPr lang="en-US" dirty="0" smtClean="0"/>
              <a:t>	Lactic Acid….</a:t>
            </a:r>
          </a:p>
        </p:txBody>
      </p:sp>
      <p:sp>
        <p:nvSpPr>
          <p:cNvPr id="6" name="Rectangle 5"/>
          <p:cNvSpPr/>
          <p:nvPr/>
        </p:nvSpPr>
        <p:spPr>
          <a:xfrm>
            <a:off x="685800" y="3733800"/>
            <a:ext cx="7010400" cy="1323439"/>
          </a:xfrm>
          <a:prstGeom prst="rect">
            <a:avLst/>
          </a:prstGeom>
        </p:spPr>
        <p:txBody>
          <a:bodyPr wrap="square">
            <a:spAutoFit/>
          </a:bodyPr>
          <a:lstStyle/>
          <a:p>
            <a:r>
              <a:rPr lang="en-US" sz="4000" dirty="0" smtClean="0"/>
              <a:t>How is Heart Rate related to Exercise ?</a:t>
            </a:r>
            <a:endParaRPr 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6000">
                <a:solidFill>
                  <a:schemeClr val="bg1"/>
                </a:solidFill>
              </a:rPr>
              <a:t>NYSED Part D </a:t>
            </a:r>
            <a:br>
              <a:rPr lang="en-US" sz="6000">
                <a:solidFill>
                  <a:schemeClr val="bg1"/>
                </a:solidFill>
              </a:rPr>
            </a:br>
            <a:r>
              <a:rPr lang="en-US" sz="6000">
                <a:solidFill>
                  <a:schemeClr val="bg1"/>
                </a:solidFill>
              </a:rPr>
              <a:t>Lab Review</a:t>
            </a:r>
          </a:p>
        </p:txBody>
      </p:sp>
      <p:sp>
        <p:nvSpPr>
          <p:cNvPr id="2051" name="Rectangle 3"/>
          <p:cNvSpPr>
            <a:spLocks noGrp="1" noChangeArrowheads="1"/>
          </p:cNvSpPr>
          <p:nvPr>
            <p:ph type="subTitle" idx="1"/>
          </p:nvPr>
        </p:nvSpPr>
        <p:spPr/>
        <p:txBody>
          <a:bodyPr/>
          <a:lstStyle/>
          <a:p>
            <a:endParaRPr lang="en-US" dirty="0" smtClean="0">
              <a:solidFill>
                <a:schemeClr val="bg1"/>
              </a:solidFill>
            </a:endParaRPr>
          </a:p>
          <a:p>
            <a:r>
              <a:rPr lang="en-US" dirty="0" smtClean="0">
                <a:solidFill>
                  <a:schemeClr val="bg1"/>
                </a:solidFill>
              </a:rPr>
              <a:t>Lets get to Work</a:t>
            </a:r>
            <a:endParaRPr lang="en-US" dirty="0">
              <a:solidFill>
                <a:schemeClr val="bg1"/>
              </a:solidFill>
            </a:endParaRPr>
          </a:p>
        </p:txBody>
      </p:sp>
      <p:sp>
        <p:nvSpPr>
          <p:cNvPr id="4" name="TextBox 3"/>
          <p:cNvSpPr txBox="1"/>
          <p:nvPr/>
        </p:nvSpPr>
        <p:spPr>
          <a:xfrm>
            <a:off x="1371600" y="457200"/>
            <a:ext cx="5750906" cy="615553"/>
          </a:xfrm>
          <a:prstGeom prst="rect">
            <a:avLst/>
          </a:prstGeom>
          <a:noFill/>
        </p:spPr>
        <p:txBody>
          <a:bodyPr wrap="none" rtlCol="0">
            <a:spAutoFit/>
          </a:bodyPr>
          <a:lstStyle/>
          <a:p>
            <a:r>
              <a:rPr lang="en-US" sz="3400" dirty="0" smtClean="0"/>
              <a:t>Diffusion Through a Membrane</a:t>
            </a:r>
            <a:endParaRPr lang="en-US" sz="3400" dirty="0"/>
          </a:p>
        </p:txBody>
      </p:sp>
      <p:pic>
        <p:nvPicPr>
          <p:cNvPr id="5" name="Picture 5" descr="diffusion2"/>
          <p:cNvPicPr>
            <a:picLocks noChangeAspect="1" noChangeArrowheads="1" noCrop="1"/>
          </p:cNvPicPr>
          <p:nvPr/>
        </p:nvPicPr>
        <p:blipFill>
          <a:blip r:embed="rId2"/>
          <a:srcRect/>
          <a:stretch>
            <a:fillRect/>
          </a:stretch>
        </p:blipFill>
        <p:spPr bwMode="auto">
          <a:xfrm>
            <a:off x="457200" y="2133600"/>
            <a:ext cx="3810000" cy="2857500"/>
          </a:xfrm>
          <a:prstGeom prst="rect">
            <a:avLst/>
          </a:prstGeom>
          <a:noFill/>
        </p:spPr>
      </p:pic>
      <p:pic>
        <p:nvPicPr>
          <p:cNvPr id="6" name="Picture 6" descr="diffusion after"/>
          <p:cNvPicPr>
            <a:picLocks noChangeAspect="1" noChangeArrowheads="1"/>
          </p:cNvPicPr>
          <p:nvPr/>
        </p:nvPicPr>
        <p:blipFill>
          <a:blip r:embed="rId3"/>
          <a:srcRect/>
          <a:stretch>
            <a:fillRect/>
          </a:stretch>
        </p:blipFill>
        <p:spPr bwMode="auto">
          <a:xfrm>
            <a:off x="4572000" y="2209800"/>
            <a:ext cx="3714750" cy="27908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Part A</a:t>
            </a:r>
            <a:endParaRPr lang="en-US" dirty="0"/>
          </a:p>
        </p:txBody>
      </p:sp>
      <p:sp>
        <p:nvSpPr>
          <p:cNvPr id="3075" name="Rectangle 3"/>
          <p:cNvSpPr>
            <a:spLocks noGrp="1" noChangeArrowheads="1"/>
          </p:cNvSpPr>
          <p:nvPr>
            <p:ph idx="1"/>
          </p:nvPr>
        </p:nvSpPr>
        <p:spPr>
          <a:xfrm>
            <a:off x="685800" y="1447800"/>
            <a:ext cx="7772400" cy="4114800"/>
          </a:xfrm>
        </p:spPr>
        <p:txBody>
          <a:bodyPr/>
          <a:lstStyle/>
          <a:p>
            <a:r>
              <a:rPr lang="en-US" b="1" u="sng" dirty="0" smtClean="0">
                <a:effectLst>
                  <a:outerShdw blurRad="38100" dist="38100" dir="2700000" algn="tl">
                    <a:srgbClr val="C0C0C0"/>
                  </a:outerShdw>
                </a:effectLst>
              </a:rPr>
              <a:t>What we did – </a:t>
            </a:r>
            <a:endParaRPr lang="en-US" b="1" dirty="0" smtClean="0">
              <a:effectLst>
                <a:outerShdw blurRad="38100" dist="38100" dir="2700000" algn="tl">
                  <a:srgbClr val="C0C0C0"/>
                </a:outerShdw>
              </a:effectLst>
            </a:endParaRPr>
          </a:p>
          <a:p>
            <a:pPr lvl="2"/>
            <a:r>
              <a:rPr lang="en-US" b="1" dirty="0" smtClean="0">
                <a:effectLst>
                  <a:outerShdw blurRad="38100" dist="38100" dir="2700000" algn="tl">
                    <a:srgbClr val="C0C0C0"/>
                  </a:outerShdw>
                </a:effectLst>
              </a:rPr>
              <a:t>Made a model cell using dialysis tubing</a:t>
            </a:r>
          </a:p>
          <a:p>
            <a:pPr lvl="2"/>
            <a:r>
              <a:rPr lang="en-US" b="1" dirty="0" smtClean="0">
                <a:effectLst>
                  <a:outerShdw blurRad="38100" dist="38100" dir="2700000" algn="tl">
                    <a:srgbClr val="C0C0C0"/>
                  </a:outerShdw>
                </a:effectLst>
              </a:rPr>
              <a:t>Put glucose and starch inside the cell</a:t>
            </a:r>
          </a:p>
          <a:p>
            <a:pPr lvl="2"/>
            <a:r>
              <a:rPr lang="en-US" b="1" dirty="0" smtClean="0">
                <a:effectLst>
                  <a:outerShdw blurRad="38100" dist="38100" dir="2700000" algn="tl">
                    <a:srgbClr val="C0C0C0"/>
                  </a:outerShdw>
                </a:effectLst>
              </a:rPr>
              <a:t>Put starch indicator (iodine) outside the cell</a:t>
            </a:r>
          </a:p>
          <a:p>
            <a:pPr lvl="2">
              <a:buNone/>
            </a:pPr>
            <a:endParaRPr lang="en-US" b="1" dirty="0" smtClean="0">
              <a:effectLst>
                <a:outerShdw blurRad="38100" dist="38100" dir="2700000" algn="tl">
                  <a:srgbClr val="C0C0C0"/>
                </a:outerShdw>
              </a:effectLst>
            </a:endParaRPr>
          </a:p>
        </p:txBody>
      </p:sp>
      <p:pic>
        <p:nvPicPr>
          <p:cNvPr id="4" name="Picture 3" descr="Screen Shot 2012-06-10 at 11.37.13 AM.png"/>
          <p:cNvPicPr>
            <a:picLocks noChangeAspect="1"/>
          </p:cNvPicPr>
          <p:nvPr/>
        </p:nvPicPr>
        <p:blipFill>
          <a:blip r:embed="rId2"/>
          <a:stretch>
            <a:fillRect/>
          </a:stretch>
        </p:blipFill>
        <p:spPr>
          <a:xfrm>
            <a:off x="50800" y="3733800"/>
            <a:ext cx="7416800" cy="2895600"/>
          </a:xfrm>
          <a:prstGeom prst="rect">
            <a:avLst/>
          </a:prstGeom>
        </p:spPr>
      </p:pic>
      <p:sp>
        <p:nvSpPr>
          <p:cNvPr id="5" name="Rectangle 4"/>
          <p:cNvSpPr/>
          <p:nvPr/>
        </p:nvSpPr>
        <p:spPr>
          <a:xfrm>
            <a:off x="4495800" y="5569803"/>
            <a:ext cx="254532" cy="830997"/>
          </a:xfrm>
          <a:prstGeom prst="rect">
            <a:avLst/>
          </a:prstGeom>
        </p:spPr>
        <p:txBody>
          <a:bodyPr wrap="square">
            <a:spAutoFit/>
          </a:bodyPr>
          <a:lstStyle/>
          <a:p>
            <a:pPr>
              <a:spcBef>
                <a:spcPct val="50000"/>
              </a:spcBef>
            </a:pPr>
            <a:r>
              <a:rPr lang="en-US" dirty="0" smtClean="0"/>
              <a:t>G</a:t>
            </a:r>
            <a:endParaRPr lang="en-US" dirty="0"/>
          </a:p>
        </p:txBody>
      </p:sp>
      <p:sp>
        <p:nvSpPr>
          <p:cNvPr id="6" name="Rectangle 5"/>
          <p:cNvSpPr/>
          <p:nvPr/>
        </p:nvSpPr>
        <p:spPr>
          <a:xfrm>
            <a:off x="4800600" y="5334000"/>
            <a:ext cx="372179" cy="461665"/>
          </a:xfrm>
          <a:prstGeom prst="rect">
            <a:avLst/>
          </a:prstGeom>
        </p:spPr>
        <p:txBody>
          <a:bodyPr wrap="square">
            <a:spAutoFit/>
          </a:bodyPr>
          <a:lstStyle/>
          <a:p>
            <a:pPr>
              <a:spcBef>
                <a:spcPct val="50000"/>
              </a:spcBef>
            </a:pPr>
            <a:r>
              <a:rPr lang="en-US" dirty="0" smtClean="0"/>
              <a:t>I</a:t>
            </a:r>
            <a:endParaRPr lang="en-US" dirty="0"/>
          </a:p>
        </p:txBody>
      </p:sp>
      <p:sp>
        <p:nvSpPr>
          <p:cNvPr id="7" name="Rectangle 6"/>
          <p:cNvSpPr/>
          <p:nvPr/>
        </p:nvSpPr>
        <p:spPr>
          <a:xfrm>
            <a:off x="5257800" y="5715000"/>
            <a:ext cx="355837" cy="461665"/>
          </a:xfrm>
          <a:prstGeom prst="rect">
            <a:avLst/>
          </a:prstGeom>
        </p:spPr>
        <p:txBody>
          <a:bodyPr wrap="none">
            <a:spAutoFit/>
          </a:bodyPr>
          <a:lstStyle/>
          <a:p>
            <a:pPr>
              <a:spcBef>
                <a:spcPct val="50000"/>
              </a:spcBef>
            </a:pPr>
            <a:r>
              <a:rPr lang="en-US" dirty="0" smtClean="0"/>
              <a: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143000"/>
          </a:xfrm>
        </p:spPr>
        <p:txBody>
          <a:bodyPr/>
          <a:lstStyle/>
          <a:p>
            <a:r>
              <a:rPr lang="en-US" dirty="0" smtClean="0"/>
              <a:t>Part A	</a:t>
            </a:r>
            <a:endParaRPr lang="en-US" dirty="0"/>
          </a:p>
        </p:txBody>
      </p:sp>
      <p:sp>
        <p:nvSpPr>
          <p:cNvPr id="5123" name="Rectangle 3"/>
          <p:cNvSpPr>
            <a:spLocks noGrp="1" noChangeArrowheads="1"/>
          </p:cNvSpPr>
          <p:nvPr>
            <p:ph idx="1"/>
          </p:nvPr>
        </p:nvSpPr>
        <p:spPr>
          <a:xfrm>
            <a:off x="457200" y="609600"/>
            <a:ext cx="8229600" cy="2057400"/>
          </a:xfrm>
        </p:spPr>
        <p:txBody>
          <a:bodyPr>
            <a:normAutofit/>
          </a:bodyPr>
          <a:lstStyle/>
          <a:p>
            <a:pPr>
              <a:lnSpc>
                <a:spcPct val="90000"/>
              </a:lnSpc>
            </a:pPr>
            <a:r>
              <a:rPr lang="en-US" sz="2400" b="1" u="sng" dirty="0" smtClean="0"/>
              <a:t>What you saw – </a:t>
            </a:r>
          </a:p>
          <a:p>
            <a:pPr lvl="1">
              <a:lnSpc>
                <a:spcPct val="90000"/>
              </a:lnSpc>
            </a:pPr>
            <a:r>
              <a:rPr lang="en-US" sz="2000" b="1" dirty="0" smtClean="0"/>
              <a:t>Inside cell turned black because iodine diffused into the cell.</a:t>
            </a:r>
          </a:p>
          <a:p>
            <a:pPr lvl="1">
              <a:lnSpc>
                <a:spcPct val="90000"/>
              </a:lnSpc>
            </a:pPr>
            <a:r>
              <a:rPr lang="en-US" sz="2000" b="1" dirty="0" smtClean="0"/>
              <a:t>Because outside was not black we know that the starch did not diffuse through the membrane.</a:t>
            </a:r>
            <a:endParaRPr lang="en-US" sz="2000" b="1" dirty="0" smtClean="0"/>
          </a:p>
          <a:p>
            <a:pPr lvl="1">
              <a:lnSpc>
                <a:spcPct val="90000"/>
              </a:lnSpc>
            </a:pPr>
            <a:endParaRPr lang="en-US" sz="2000" b="1" dirty="0" smtClean="0"/>
          </a:p>
        </p:txBody>
      </p:sp>
      <p:pic>
        <p:nvPicPr>
          <p:cNvPr id="9" name="Picture 28" descr="dialysis tubing"/>
          <p:cNvPicPr>
            <a:picLocks noChangeAspect="1" noChangeArrowheads="1"/>
          </p:cNvPicPr>
          <p:nvPr/>
        </p:nvPicPr>
        <p:blipFill>
          <a:blip r:embed="rId2"/>
          <a:srcRect/>
          <a:stretch>
            <a:fillRect/>
          </a:stretch>
        </p:blipFill>
        <p:spPr bwMode="auto">
          <a:xfrm>
            <a:off x="4648200" y="2528887"/>
            <a:ext cx="1004888" cy="3476625"/>
          </a:xfrm>
          <a:prstGeom prst="rect">
            <a:avLst/>
          </a:prstGeom>
          <a:solidFill>
            <a:srgbClr val="C0C0C0"/>
          </a:solidFill>
        </p:spPr>
      </p:pic>
      <p:pic>
        <p:nvPicPr>
          <p:cNvPr id="10" name="Picture 4" descr="dialysis tubing"/>
          <p:cNvPicPr>
            <a:picLocks noChangeAspect="1" noChangeArrowheads="1"/>
          </p:cNvPicPr>
          <p:nvPr/>
        </p:nvPicPr>
        <p:blipFill>
          <a:blip r:embed="rId2"/>
          <a:srcRect/>
          <a:stretch>
            <a:fillRect/>
          </a:stretch>
        </p:blipFill>
        <p:spPr bwMode="auto">
          <a:xfrm>
            <a:off x="1219200" y="2605087"/>
            <a:ext cx="1004888" cy="3476625"/>
          </a:xfrm>
          <a:prstGeom prst="rect">
            <a:avLst/>
          </a:prstGeom>
          <a:noFill/>
        </p:spPr>
      </p:pic>
      <p:sp>
        <p:nvSpPr>
          <p:cNvPr id="11" name="Text Box 8"/>
          <p:cNvSpPr txBox="1">
            <a:spLocks noChangeArrowheads="1"/>
          </p:cNvSpPr>
          <p:nvPr/>
        </p:nvSpPr>
        <p:spPr bwMode="auto">
          <a:xfrm>
            <a:off x="6324600" y="5895974"/>
            <a:ext cx="2819400" cy="461665"/>
          </a:xfrm>
          <a:prstGeom prst="rect">
            <a:avLst/>
          </a:prstGeom>
          <a:noFill/>
          <a:ln w="9525">
            <a:noFill/>
            <a:miter lim="800000"/>
            <a:headEnd/>
            <a:tailEnd/>
          </a:ln>
          <a:effectLst/>
        </p:spPr>
        <p:txBody>
          <a:bodyPr wrap="square">
            <a:spAutoFit/>
          </a:bodyPr>
          <a:lstStyle/>
          <a:p>
            <a:pPr>
              <a:spcBef>
                <a:spcPct val="50000"/>
              </a:spcBef>
            </a:pPr>
            <a:r>
              <a:rPr lang="en-US" dirty="0"/>
              <a:t>Starch solution (S)</a:t>
            </a:r>
          </a:p>
        </p:txBody>
      </p:sp>
      <p:sp>
        <p:nvSpPr>
          <p:cNvPr id="12" name="Text Box 9"/>
          <p:cNvSpPr txBox="1">
            <a:spLocks noChangeArrowheads="1"/>
          </p:cNvSpPr>
          <p:nvPr/>
        </p:nvSpPr>
        <p:spPr bwMode="auto">
          <a:xfrm>
            <a:off x="6324600" y="5119687"/>
            <a:ext cx="2819400" cy="461665"/>
          </a:xfrm>
          <a:prstGeom prst="rect">
            <a:avLst/>
          </a:prstGeom>
          <a:noFill/>
          <a:ln w="9525">
            <a:noFill/>
            <a:miter lim="800000"/>
            <a:headEnd/>
            <a:tailEnd/>
          </a:ln>
          <a:effectLst/>
        </p:spPr>
        <p:txBody>
          <a:bodyPr wrap="square">
            <a:spAutoFit/>
          </a:bodyPr>
          <a:lstStyle/>
          <a:p>
            <a:pPr>
              <a:spcBef>
                <a:spcPct val="50000"/>
              </a:spcBef>
            </a:pPr>
            <a:r>
              <a:rPr lang="en-US" dirty="0"/>
              <a:t>Iodine solution (I)</a:t>
            </a:r>
          </a:p>
        </p:txBody>
      </p:sp>
      <p:sp>
        <p:nvSpPr>
          <p:cNvPr id="13" name="Text Box 10"/>
          <p:cNvSpPr txBox="1">
            <a:spLocks noChangeArrowheads="1"/>
          </p:cNvSpPr>
          <p:nvPr/>
        </p:nvSpPr>
        <p:spPr bwMode="auto">
          <a:xfrm>
            <a:off x="6324600" y="4433887"/>
            <a:ext cx="2819400" cy="461665"/>
          </a:xfrm>
          <a:prstGeom prst="rect">
            <a:avLst/>
          </a:prstGeom>
          <a:noFill/>
          <a:ln w="9525">
            <a:noFill/>
            <a:miter lim="800000"/>
            <a:headEnd/>
            <a:tailEnd/>
          </a:ln>
          <a:effectLst/>
        </p:spPr>
        <p:txBody>
          <a:bodyPr wrap="square">
            <a:spAutoFit/>
          </a:bodyPr>
          <a:lstStyle/>
          <a:p>
            <a:pPr>
              <a:spcBef>
                <a:spcPct val="50000"/>
              </a:spcBef>
            </a:pPr>
            <a:r>
              <a:rPr lang="en-US" dirty="0"/>
              <a:t>Glucose solution (G)</a:t>
            </a:r>
          </a:p>
        </p:txBody>
      </p:sp>
      <p:sp>
        <p:nvSpPr>
          <p:cNvPr id="14" name="Text Box 12"/>
          <p:cNvSpPr txBox="1">
            <a:spLocks noChangeArrowheads="1"/>
          </p:cNvSpPr>
          <p:nvPr/>
        </p:nvSpPr>
        <p:spPr bwMode="auto">
          <a:xfrm>
            <a:off x="1371600" y="4433887"/>
            <a:ext cx="304800" cy="366713"/>
          </a:xfrm>
          <a:prstGeom prst="rect">
            <a:avLst/>
          </a:prstGeom>
          <a:noFill/>
          <a:ln w="9525">
            <a:noFill/>
            <a:miter lim="800000"/>
            <a:headEnd/>
            <a:tailEnd/>
          </a:ln>
          <a:effectLst/>
        </p:spPr>
        <p:txBody>
          <a:bodyPr>
            <a:spAutoFit/>
          </a:bodyPr>
          <a:lstStyle/>
          <a:p>
            <a:pPr>
              <a:spcBef>
                <a:spcPct val="50000"/>
              </a:spcBef>
            </a:pPr>
            <a:r>
              <a:rPr lang="en-US" dirty="0"/>
              <a:t>G</a:t>
            </a:r>
          </a:p>
        </p:txBody>
      </p:sp>
      <p:sp>
        <p:nvSpPr>
          <p:cNvPr id="15" name="Text Box 13"/>
          <p:cNvSpPr txBox="1">
            <a:spLocks noChangeArrowheads="1"/>
          </p:cNvSpPr>
          <p:nvPr/>
        </p:nvSpPr>
        <p:spPr bwMode="auto">
          <a:xfrm>
            <a:off x="1600200" y="4814887"/>
            <a:ext cx="304800" cy="366713"/>
          </a:xfrm>
          <a:prstGeom prst="rect">
            <a:avLst/>
          </a:prstGeom>
          <a:noFill/>
          <a:ln w="9525">
            <a:noFill/>
            <a:miter lim="800000"/>
            <a:headEnd/>
            <a:tailEnd/>
          </a:ln>
          <a:effectLst/>
        </p:spPr>
        <p:txBody>
          <a:bodyPr>
            <a:spAutoFit/>
          </a:bodyPr>
          <a:lstStyle/>
          <a:p>
            <a:pPr>
              <a:spcBef>
                <a:spcPct val="50000"/>
              </a:spcBef>
            </a:pPr>
            <a:r>
              <a:rPr lang="en-US"/>
              <a:t>S</a:t>
            </a:r>
          </a:p>
        </p:txBody>
      </p:sp>
      <p:sp>
        <p:nvSpPr>
          <p:cNvPr id="16" name="Text Box 14"/>
          <p:cNvSpPr txBox="1">
            <a:spLocks noChangeArrowheads="1"/>
          </p:cNvSpPr>
          <p:nvPr/>
        </p:nvSpPr>
        <p:spPr bwMode="auto">
          <a:xfrm>
            <a:off x="990600" y="5195887"/>
            <a:ext cx="228600" cy="366713"/>
          </a:xfrm>
          <a:prstGeom prst="rect">
            <a:avLst/>
          </a:prstGeom>
          <a:noFill/>
          <a:ln w="9525">
            <a:noFill/>
            <a:miter lim="800000"/>
            <a:headEnd/>
            <a:tailEnd/>
          </a:ln>
          <a:effectLst/>
        </p:spPr>
        <p:txBody>
          <a:bodyPr>
            <a:spAutoFit/>
          </a:bodyPr>
          <a:lstStyle/>
          <a:p>
            <a:pPr>
              <a:spcBef>
                <a:spcPct val="50000"/>
              </a:spcBef>
            </a:pPr>
            <a:r>
              <a:rPr lang="en-US"/>
              <a:t>I</a:t>
            </a:r>
          </a:p>
        </p:txBody>
      </p:sp>
      <p:sp>
        <p:nvSpPr>
          <p:cNvPr id="17" name="Line 15"/>
          <p:cNvSpPr>
            <a:spLocks noChangeShapeType="1"/>
          </p:cNvSpPr>
          <p:nvPr/>
        </p:nvSpPr>
        <p:spPr bwMode="auto">
          <a:xfrm>
            <a:off x="762000" y="3062287"/>
            <a:ext cx="0" cy="2971800"/>
          </a:xfrm>
          <a:prstGeom prst="line">
            <a:avLst/>
          </a:prstGeom>
          <a:noFill/>
          <a:ln w="9525">
            <a:solidFill>
              <a:schemeClr val="tx1"/>
            </a:solidFill>
            <a:round/>
            <a:headEnd/>
            <a:tailEnd/>
          </a:ln>
          <a:effectLst/>
        </p:spPr>
        <p:txBody>
          <a:bodyPr/>
          <a:lstStyle/>
          <a:p>
            <a:endParaRPr lang="en-US"/>
          </a:p>
        </p:txBody>
      </p:sp>
      <p:sp>
        <p:nvSpPr>
          <p:cNvPr id="18" name="Line 16"/>
          <p:cNvSpPr>
            <a:spLocks noChangeShapeType="1"/>
          </p:cNvSpPr>
          <p:nvPr/>
        </p:nvSpPr>
        <p:spPr bwMode="auto">
          <a:xfrm>
            <a:off x="2667000" y="3062287"/>
            <a:ext cx="0" cy="2971800"/>
          </a:xfrm>
          <a:prstGeom prst="line">
            <a:avLst/>
          </a:prstGeom>
          <a:noFill/>
          <a:ln w="9525">
            <a:solidFill>
              <a:schemeClr val="tx1"/>
            </a:solidFill>
            <a:round/>
            <a:headEnd/>
            <a:tailEnd/>
          </a:ln>
          <a:effectLst/>
        </p:spPr>
        <p:txBody>
          <a:bodyPr/>
          <a:lstStyle/>
          <a:p>
            <a:endParaRPr lang="en-US"/>
          </a:p>
        </p:txBody>
      </p:sp>
      <p:sp>
        <p:nvSpPr>
          <p:cNvPr id="19" name="Line 17"/>
          <p:cNvSpPr>
            <a:spLocks noChangeShapeType="1"/>
          </p:cNvSpPr>
          <p:nvPr/>
        </p:nvSpPr>
        <p:spPr bwMode="auto">
          <a:xfrm>
            <a:off x="762000" y="6034087"/>
            <a:ext cx="1905000" cy="0"/>
          </a:xfrm>
          <a:prstGeom prst="line">
            <a:avLst/>
          </a:prstGeom>
          <a:noFill/>
          <a:ln w="9525">
            <a:solidFill>
              <a:schemeClr val="tx1"/>
            </a:solidFill>
            <a:round/>
            <a:headEnd/>
            <a:tailEnd/>
          </a:ln>
          <a:effectLst/>
        </p:spPr>
        <p:txBody>
          <a:bodyPr/>
          <a:lstStyle/>
          <a:p>
            <a:endParaRPr lang="en-US"/>
          </a:p>
        </p:txBody>
      </p:sp>
      <p:sp>
        <p:nvSpPr>
          <p:cNvPr id="20" name="Freeform 18"/>
          <p:cNvSpPr>
            <a:spLocks/>
          </p:cNvSpPr>
          <p:nvPr/>
        </p:nvSpPr>
        <p:spPr bwMode="auto">
          <a:xfrm>
            <a:off x="769938" y="3979862"/>
            <a:ext cx="1885950" cy="165100"/>
          </a:xfrm>
          <a:custGeom>
            <a:avLst/>
            <a:gdLst/>
            <a:ahLst/>
            <a:cxnLst>
              <a:cxn ang="0">
                <a:pos x="0" y="57"/>
              </a:cxn>
              <a:cxn ang="0">
                <a:pos x="155" y="94"/>
              </a:cxn>
              <a:cxn ang="0">
                <a:pos x="237" y="57"/>
              </a:cxn>
              <a:cxn ang="0">
                <a:pos x="356" y="57"/>
              </a:cxn>
              <a:cxn ang="0">
                <a:pos x="429" y="48"/>
              </a:cxn>
              <a:cxn ang="0">
                <a:pos x="530" y="48"/>
              </a:cxn>
              <a:cxn ang="0">
                <a:pos x="640" y="67"/>
              </a:cxn>
              <a:cxn ang="0">
                <a:pos x="658" y="76"/>
              </a:cxn>
              <a:cxn ang="0">
                <a:pos x="704" y="67"/>
              </a:cxn>
              <a:cxn ang="0">
                <a:pos x="749" y="30"/>
              </a:cxn>
              <a:cxn ang="0">
                <a:pos x="768" y="48"/>
              </a:cxn>
              <a:cxn ang="0">
                <a:pos x="795" y="57"/>
              </a:cxn>
              <a:cxn ang="0">
                <a:pos x="850" y="48"/>
              </a:cxn>
              <a:cxn ang="0">
                <a:pos x="859" y="21"/>
              </a:cxn>
              <a:cxn ang="0">
                <a:pos x="905" y="85"/>
              </a:cxn>
              <a:cxn ang="0">
                <a:pos x="996" y="76"/>
              </a:cxn>
              <a:cxn ang="0">
                <a:pos x="1005" y="48"/>
              </a:cxn>
              <a:cxn ang="0">
                <a:pos x="1060" y="67"/>
              </a:cxn>
              <a:cxn ang="0">
                <a:pos x="1097" y="57"/>
              </a:cxn>
              <a:cxn ang="0">
                <a:pos x="1106" y="30"/>
              </a:cxn>
              <a:cxn ang="0">
                <a:pos x="1133" y="48"/>
              </a:cxn>
              <a:cxn ang="0">
                <a:pos x="1188" y="48"/>
              </a:cxn>
            </a:cxnLst>
            <a:rect l="0" t="0" r="r" b="b"/>
            <a:pathLst>
              <a:path w="1188" h="104">
                <a:moveTo>
                  <a:pt x="0" y="57"/>
                </a:moveTo>
                <a:cubicBezTo>
                  <a:pt x="86" y="50"/>
                  <a:pt x="136" y="15"/>
                  <a:pt x="155" y="94"/>
                </a:cubicBezTo>
                <a:cubicBezTo>
                  <a:pt x="182" y="76"/>
                  <a:pt x="207" y="68"/>
                  <a:pt x="237" y="57"/>
                </a:cubicBezTo>
                <a:cubicBezTo>
                  <a:pt x="304" y="80"/>
                  <a:pt x="290" y="81"/>
                  <a:pt x="356" y="57"/>
                </a:cubicBezTo>
                <a:cubicBezTo>
                  <a:pt x="388" y="91"/>
                  <a:pt x="388" y="62"/>
                  <a:pt x="429" y="48"/>
                </a:cubicBezTo>
                <a:cubicBezTo>
                  <a:pt x="464" y="83"/>
                  <a:pt x="488" y="61"/>
                  <a:pt x="530" y="48"/>
                </a:cubicBezTo>
                <a:cubicBezTo>
                  <a:pt x="575" y="95"/>
                  <a:pt x="581" y="86"/>
                  <a:pt x="640" y="67"/>
                </a:cubicBezTo>
                <a:cubicBezTo>
                  <a:pt x="662" y="0"/>
                  <a:pt x="635" y="65"/>
                  <a:pt x="658" y="76"/>
                </a:cubicBezTo>
                <a:cubicBezTo>
                  <a:pt x="672" y="83"/>
                  <a:pt x="689" y="70"/>
                  <a:pt x="704" y="67"/>
                </a:cubicBezTo>
                <a:cubicBezTo>
                  <a:pt x="712" y="59"/>
                  <a:pt x="736" y="30"/>
                  <a:pt x="749" y="30"/>
                </a:cubicBezTo>
                <a:cubicBezTo>
                  <a:pt x="758" y="30"/>
                  <a:pt x="760" y="44"/>
                  <a:pt x="768" y="48"/>
                </a:cubicBezTo>
                <a:cubicBezTo>
                  <a:pt x="776" y="53"/>
                  <a:pt x="786" y="54"/>
                  <a:pt x="795" y="57"/>
                </a:cubicBezTo>
                <a:cubicBezTo>
                  <a:pt x="813" y="54"/>
                  <a:pt x="834" y="57"/>
                  <a:pt x="850" y="48"/>
                </a:cubicBezTo>
                <a:cubicBezTo>
                  <a:pt x="858" y="43"/>
                  <a:pt x="852" y="14"/>
                  <a:pt x="859" y="21"/>
                </a:cubicBezTo>
                <a:cubicBezTo>
                  <a:pt x="939" y="104"/>
                  <a:pt x="828" y="60"/>
                  <a:pt x="905" y="85"/>
                </a:cubicBezTo>
                <a:cubicBezTo>
                  <a:pt x="935" y="82"/>
                  <a:pt x="967" y="87"/>
                  <a:pt x="996" y="76"/>
                </a:cubicBezTo>
                <a:cubicBezTo>
                  <a:pt x="1005" y="73"/>
                  <a:pt x="996" y="52"/>
                  <a:pt x="1005" y="48"/>
                </a:cubicBezTo>
                <a:cubicBezTo>
                  <a:pt x="1007" y="47"/>
                  <a:pt x="1058" y="66"/>
                  <a:pt x="1060" y="67"/>
                </a:cubicBezTo>
                <a:cubicBezTo>
                  <a:pt x="1072" y="64"/>
                  <a:pt x="1087" y="65"/>
                  <a:pt x="1097" y="57"/>
                </a:cubicBezTo>
                <a:cubicBezTo>
                  <a:pt x="1104" y="51"/>
                  <a:pt x="1097" y="32"/>
                  <a:pt x="1106" y="30"/>
                </a:cubicBezTo>
                <a:cubicBezTo>
                  <a:pt x="1116" y="27"/>
                  <a:pt x="1122" y="46"/>
                  <a:pt x="1133" y="48"/>
                </a:cubicBezTo>
                <a:cubicBezTo>
                  <a:pt x="1151" y="52"/>
                  <a:pt x="1170" y="48"/>
                  <a:pt x="1188" y="48"/>
                </a:cubicBezTo>
              </a:path>
            </a:pathLst>
          </a:custGeom>
          <a:noFill/>
          <a:ln w="9525">
            <a:solidFill>
              <a:schemeClr val="tx1"/>
            </a:solidFill>
            <a:round/>
            <a:headEnd/>
            <a:tailEnd/>
          </a:ln>
          <a:effectLst/>
        </p:spPr>
        <p:txBody>
          <a:bodyPr/>
          <a:lstStyle/>
          <a:p>
            <a:endParaRPr lang="en-US"/>
          </a:p>
        </p:txBody>
      </p:sp>
      <p:sp>
        <p:nvSpPr>
          <p:cNvPr id="21" name="Text Box 19"/>
          <p:cNvSpPr txBox="1">
            <a:spLocks noChangeArrowheads="1"/>
          </p:cNvSpPr>
          <p:nvPr/>
        </p:nvSpPr>
        <p:spPr bwMode="auto">
          <a:xfrm>
            <a:off x="2209800" y="4662487"/>
            <a:ext cx="228600" cy="366713"/>
          </a:xfrm>
          <a:prstGeom prst="rect">
            <a:avLst/>
          </a:prstGeom>
          <a:noFill/>
          <a:ln w="9525">
            <a:noFill/>
            <a:miter lim="800000"/>
            <a:headEnd/>
            <a:tailEnd/>
          </a:ln>
          <a:effectLst/>
        </p:spPr>
        <p:txBody>
          <a:bodyPr>
            <a:spAutoFit/>
          </a:bodyPr>
          <a:lstStyle/>
          <a:p>
            <a:pPr>
              <a:spcBef>
                <a:spcPct val="50000"/>
              </a:spcBef>
            </a:pPr>
            <a:r>
              <a:rPr lang="en-US" dirty="0"/>
              <a:t>I</a:t>
            </a:r>
          </a:p>
        </p:txBody>
      </p:sp>
      <p:sp>
        <p:nvSpPr>
          <p:cNvPr id="22" name="Text Box 20"/>
          <p:cNvSpPr txBox="1">
            <a:spLocks noChangeArrowheads="1"/>
          </p:cNvSpPr>
          <p:nvPr/>
        </p:nvSpPr>
        <p:spPr bwMode="auto">
          <a:xfrm>
            <a:off x="4800600" y="4433887"/>
            <a:ext cx="304800" cy="366713"/>
          </a:xfrm>
          <a:prstGeom prst="rect">
            <a:avLst/>
          </a:prstGeom>
          <a:noFill/>
          <a:ln w="9525">
            <a:noFill/>
            <a:miter lim="800000"/>
            <a:headEnd/>
            <a:tailEnd/>
          </a:ln>
          <a:effectLst/>
        </p:spPr>
        <p:txBody>
          <a:bodyPr>
            <a:spAutoFit/>
          </a:bodyPr>
          <a:lstStyle/>
          <a:p>
            <a:pPr>
              <a:spcBef>
                <a:spcPct val="50000"/>
              </a:spcBef>
            </a:pPr>
            <a:r>
              <a:rPr lang="en-US"/>
              <a:t>G</a:t>
            </a:r>
          </a:p>
        </p:txBody>
      </p:sp>
      <p:sp>
        <p:nvSpPr>
          <p:cNvPr id="23" name="Text Box 21"/>
          <p:cNvSpPr txBox="1">
            <a:spLocks noChangeArrowheads="1"/>
          </p:cNvSpPr>
          <p:nvPr/>
        </p:nvSpPr>
        <p:spPr bwMode="auto">
          <a:xfrm>
            <a:off x="5029200" y="4814887"/>
            <a:ext cx="304800" cy="366713"/>
          </a:xfrm>
          <a:prstGeom prst="rect">
            <a:avLst/>
          </a:prstGeom>
          <a:noFill/>
          <a:ln w="9525">
            <a:noFill/>
            <a:miter lim="800000"/>
            <a:headEnd/>
            <a:tailEnd/>
          </a:ln>
          <a:effectLst/>
        </p:spPr>
        <p:txBody>
          <a:bodyPr>
            <a:spAutoFit/>
          </a:bodyPr>
          <a:lstStyle/>
          <a:p>
            <a:pPr>
              <a:spcBef>
                <a:spcPct val="50000"/>
              </a:spcBef>
            </a:pPr>
            <a:r>
              <a:rPr lang="en-US"/>
              <a:t>S</a:t>
            </a:r>
          </a:p>
        </p:txBody>
      </p:sp>
      <p:sp>
        <p:nvSpPr>
          <p:cNvPr id="24" name="Text Box 22"/>
          <p:cNvSpPr txBox="1">
            <a:spLocks noChangeArrowheads="1"/>
          </p:cNvSpPr>
          <p:nvPr/>
        </p:nvSpPr>
        <p:spPr bwMode="auto">
          <a:xfrm>
            <a:off x="4419600" y="5195887"/>
            <a:ext cx="228600" cy="366713"/>
          </a:xfrm>
          <a:prstGeom prst="rect">
            <a:avLst/>
          </a:prstGeom>
          <a:noFill/>
          <a:ln w="9525">
            <a:noFill/>
            <a:miter lim="800000"/>
            <a:headEnd/>
            <a:tailEnd/>
          </a:ln>
          <a:effectLst/>
        </p:spPr>
        <p:txBody>
          <a:bodyPr>
            <a:spAutoFit/>
          </a:bodyPr>
          <a:lstStyle/>
          <a:p>
            <a:pPr>
              <a:spcBef>
                <a:spcPct val="50000"/>
              </a:spcBef>
            </a:pPr>
            <a:r>
              <a:rPr lang="en-US"/>
              <a:t>I</a:t>
            </a:r>
          </a:p>
        </p:txBody>
      </p:sp>
      <p:sp>
        <p:nvSpPr>
          <p:cNvPr id="25" name="Line 23"/>
          <p:cNvSpPr>
            <a:spLocks noChangeShapeType="1"/>
          </p:cNvSpPr>
          <p:nvPr/>
        </p:nvSpPr>
        <p:spPr bwMode="auto">
          <a:xfrm>
            <a:off x="4191000" y="3062287"/>
            <a:ext cx="0" cy="2971800"/>
          </a:xfrm>
          <a:prstGeom prst="line">
            <a:avLst/>
          </a:prstGeom>
          <a:noFill/>
          <a:ln w="9525">
            <a:solidFill>
              <a:schemeClr val="tx1"/>
            </a:solidFill>
            <a:round/>
            <a:headEnd/>
            <a:tailEnd/>
          </a:ln>
          <a:effectLst/>
        </p:spPr>
        <p:txBody>
          <a:bodyPr/>
          <a:lstStyle/>
          <a:p>
            <a:endParaRPr lang="en-US"/>
          </a:p>
        </p:txBody>
      </p:sp>
      <p:sp>
        <p:nvSpPr>
          <p:cNvPr id="26" name="Line 24"/>
          <p:cNvSpPr>
            <a:spLocks noChangeShapeType="1"/>
          </p:cNvSpPr>
          <p:nvPr/>
        </p:nvSpPr>
        <p:spPr bwMode="auto">
          <a:xfrm>
            <a:off x="6096000" y="3062287"/>
            <a:ext cx="0" cy="2971800"/>
          </a:xfrm>
          <a:prstGeom prst="line">
            <a:avLst/>
          </a:prstGeom>
          <a:noFill/>
          <a:ln w="9525">
            <a:solidFill>
              <a:schemeClr val="tx1"/>
            </a:solidFill>
            <a:round/>
            <a:headEnd/>
            <a:tailEnd/>
          </a:ln>
          <a:effectLst/>
        </p:spPr>
        <p:txBody>
          <a:bodyPr/>
          <a:lstStyle/>
          <a:p>
            <a:endParaRPr lang="en-US"/>
          </a:p>
        </p:txBody>
      </p:sp>
      <p:sp>
        <p:nvSpPr>
          <p:cNvPr id="27" name="Line 25"/>
          <p:cNvSpPr>
            <a:spLocks noChangeShapeType="1"/>
          </p:cNvSpPr>
          <p:nvPr/>
        </p:nvSpPr>
        <p:spPr bwMode="auto">
          <a:xfrm>
            <a:off x="4191000" y="6034087"/>
            <a:ext cx="1905000" cy="0"/>
          </a:xfrm>
          <a:prstGeom prst="line">
            <a:avLst/>
          </a:prstGeom>
          <a:noFill/>
          <a:ln w="9525">
            <a:solidFill>
              <a:schemeClr val="tx1"/>
            </a:solidFill>
            <a:round/>
            <a:headEnd/>
            <a:tailEnd/>
          </a:ln>
          <a:effectLst/>
        </p:spPr>
        <p:txBody>
          <a:bodyPr/>
          <a:lstStyle/>
          <a:p>
            <a:endParaRPr lang="en-US"/>
          </a:p>
        </p:txBody>
      </p:sp>
      <p:sp>
        <p:nvSpPr>
          <p:cNvPr id="28" name="Freeform 26"/>
          <p:cNvSpPr>
            <a:spLocks/>
          </p:cNvSpPr>
          <p:nvPr/>
        </p:nvSpPr>
        <p:spPr bwMode="auto">
          <a:xfrm>
            <a:off x="4198938" y="3979862"/>
            <a:ext cx="1885950" cy="165100"/>
          </a:xfrm>
          <a:custGeom>
            <a:avLst/>
            <a:gdLst/>
            <a:ahLst/>
            <a:cxnLst>
              <a:cxn ang="0">
                <a:pos x="0" y="57"/>
              </a:cxn>
              <a:cxn ang="0">
                <a:pos x="155" y="94"/>
              </a:cxn>
              <a:cxn ang="0">
                <a:pos x="237" y="57"/>
              </a:cxn>
              <a:cxn ang="0">
                <a:pos x="356" y="57"/>
              </a:cxn>
              <a:cxn ang="0">
                <a:pos x="429" y="48"/>
              </a:cxn>
              <a:cxn ang="0">
                <a:pos x="530" y="48"/>
              </a:cxn>
              <a:cxn ang="0">
                <a:pos x="640" y="67"/>
              </a:cxn>
              <a:cxn ang="0">
                <a:pos x="658" y="76"/>
              </a:cxn>
              <a:cxn ang="0">
                <a:pos x="704" y="67"/>
              </a:cxn>
              <a:cxn ang="0">
                <a:pos x="749" y="30"/>
              </a:cxn>
              <a:cxn ang="0">
                <a:pos x="768" y="48"/>
              </a:cxn>
              <a:cxn ang="0">
                <a:pos x="795" y="57"/>
              </a:cxn>
              <a:cxn ang="0">
                <a:pos x="850" y="48"/>
              </a:cxn>
              <a:cxn ang="0">
                <a:pos x="859" y="21"/>
              </a:cxn>
              <a:cxn ang="0">
                <a:pos x="905" y="85"/>
              </a:cxn>
              <a:cxn ang="0">
                <a:pos x="996" y="76"/>
              </a:cxn>
              <a:cxn ang="0">
                <a:pos x="1005" y="48"/>
              </a:cxn>
              <a:cxn ang="0">
                <a:pos x="1060" y="67"/>
              </a:cxn>
              <a:cxn ang="0">
                <a:pos x="1097" y="57"/>
              </a:cxn>
              <a:cxn ang="0">
                <a:pos x="1106" y="30"/>
              </a:cxn>
              <a:cxn ang="0">
                <a:pos x="1133" y="48"/>
              </a:cxn>
              <a:cxn ang="0">
                <a:pos x="1188" y="48"/>
              </a:cxn>
            </a:cxnLst>
            <a:rect l="0" t="0" r="r" b="b"/>
            <a:pathLst>
              <a:path w="1188" h="104">
                <a:moveTo>
                  <a:pt x="0" y="57"/>
                </a:moveTo>
                <a:cubicBezTo>
                  <a:pt x="86" y="50"/>
                  <a:pt x="136" y="15"/>
                  <a:pt x="155" y="94"/>
                </a:cubicBezTo>
                <a:cubicBezTo>
                  <a:pt x="182" y="76"/>
                  <a:pt x="207" y="68"/>
                  <a:pt x="237" y="57"/>
                </a:cubicBezTo>
                <a:cubicBezTo>
                  <a:pt x="304" y="80"/>
                  <a:pt x="290" y="81"/>
                  <a:pt x="356" y="57"/>
                </a:cubicBezTo>
                <a:cubicBezTo>
                  <a:pt x="388" y="91"/>
                  <a:pt x="388" y="62"/>
                  <a:pt x="429" y="48"/>
                </a:cubicBezTo>
                <a:cubicBezTo>
                  <a:pt x="464" y="83"/>
                  <a:pt x="488" y="61"/>
                  <a:pt x="530" y="48"/>
                </a:cubicBezTo>
                <a:cubicBezTo>
                  <a:pt x="575" y="95"/>
                  <a:pt x="581" y="86"/>
                  <a:pt x="640" y="67"/>
                </a:cubicBezTo>
                <a:cubicBezTo>
                  <a:pt x="662" y="0"/>
                  <a:pt x="635" y="65"/>
                  <a:pt x="658" y="76"/>
                </a:cubicBezTo>
                <a:cubicBezTo>
                  <a:pt x="672" y="83"/>
                  <a:pt x="689" y="70"/>
                  <a:pt x="704" y="67"/>
                </a:cubicBezTo>
                <a:cubicBezTo>
                  <a:pt x="712" y="59"/>
                  <a:pt x="736" y="30"/>
                  <a:pt x="749" y="30"/>
                </a:cubicBezTo>
                <a:cubicBezTo>
                  <a:pt x="758" y="30"/>
                  <a:pt x="760" y="44"/>
                  <a:pt x="768" y="48"/>
                </a:cubicBezTo>
                <a:cubicBezTo>
                  <a:pt x="776" y="53"/>
                  <a:pt x="786" y="54"/>
                  <a:pt x="795" y="57"/>
                </a:cubicBezTo>
                <a:cubicBezTo>
                  <a:pt x="813" y="54"/>
                  <a:pt x="834" y="57"/>
                  <a:pt x="850" y="48"/>
                </a:cubicBezTo>
                <a:cubicBezTo>
                  <a:pt x="858" y="43"/>
                  <a:pt x="852" y="14"/>
                  <a:pt x="859" y="21"/>
                </a:cubicBezTo>
                <a:cubicBezTo>
                  <a:pt x="939" y="104"/>
                  <a:pt x="828" y="60"/>
                  <a:pt x="905" y="85"/>
                </a:cubicBezTo>
                <a:cubicBezTo>
                  <a:pt x="935" y="82"/>
                  <a:pt x="967" y="87"/>
                  <a:pt x="996" y="76"/>
                </a:cubicBezTo>
                <a:cubicBezTo>
                  <a:pt x="1005" y="73"/>
                  <a:pt x="996" y="52"/>
                  <a:pt x="1005" y="48"/>
                </a:cubicBezTo>
                <a:cubicBezTo>
                  <a:pt x="1007" y="47"/>
                  <a:pt x="1058" y="66"/>
                  <a:pt x="1060" y="67"/>
                </a:cubicBezTo>
                <a:cubicBezTo>
                  <a:pt x="1072" y="64"/>
                  <a:pt x="1087" y="65"/>
                  <a:pt x="1097" y="57"/>
                </a:cubicBezTo>
                <a:cubicBezTo>
                  <a:pt x="1104" y="51"/>
                  <a:pt x="1097" y="32"/>
                  <a:pt x="1106" y="30"/>
                </a:cubicBezTo>
                <a:cubicBezTo>
                  <a:pt x="1116" y="27"/>
                  <a:pt x="1122" y="46"/>
                  <a:pt x="1133" y="48"/>
                </a:cubicBezTo>
                <a:cubicBezTo>
                  <a:pt x="1151" y="52"/>
                  <a:pt x="1170" y="48"/>
                  <a:pt x="1188" y="48"/>
                </a:cubicBezTo>
              </a:path>
            </a:pathLst>
          </a:custGeom>
          <a:noFill/>
          <a:ln w="9525">
            <a:solidFill>
              <a:schemeClr val="tx1"/>
            </a:solidFill>
            <a:round/>
            <a:headEnd/>
            <a:tailEnd/>
          </a:ln>
          <a:effectLst/>
        </p:spPr>
        <p:txBody>
          <a:bodyPr/>
          <a:lstStyle/>
          <a:p>
            <a:endParaRPr lang="en-US"/>
          </a:p>
        </p:txBody>
      </p:sp>
      <p:sp>
        <p:nvSpPr>
          <p:cNvPr id="29" name="Text Box 27"/>
          <p:cNvSpPr txBox="1">
            <a:spLocks noChangeArrowheads="1"/>
          </p:cNvSpPr>
          <p:nvPr/>
        </p:nvSpPr>
        <p:spPr bwMode="auto">
          <a:xfrm>
            <a:off x="5638800" y="4662487"/>
            <a:ext cx="228600" cy="366713"/>
          </a:xfrm>
          <a:prstGeom prst="rect">
            <a:avLst/>
          </a:prstGeom>
          <a:noFill/>
          <a:ln w="9525">
            <a:noFill/>
            <a:miter lim="800000"/>
            <a:headEnd/>
            <a:tailEnd/>
          </a:ln>
          <a:effectLst/>
        </p:spPr>
        <p:txBody>
          <a:bodyPr>
            <a:spAutoFit/>
          </a:bodyPr>
          <a:lstStyle/>
          <a:p>
            <a:pPr>
              <a:spcBef>
                <a:spcPct val="50000"/>
              </a:spcBef>
            </a:pPr>
            <a:r>
              <a:rPr lang="en-US"/>
              <a:t>I</a:t>
            </a:r>
          </a:p>
        </p:txBody>
      </p:sp>
      <p:sp>
        <p:nvSpPr>
          <p:cNvPr id="30" name="Text Box 30"/>
          <p:cNvSpPr txBox="1">
            <a:spLocks noChangeArrowheads="1"/>
          </p:cNvSpPr>
          <p:nvPr/>
        </p:nvSpPr>
        <p:spPr bwMode="auto">
          <a:xfrm>
            <a:off x="5638800" y="4281487"/>
            <a:ext cx="304800" cy="366713"/>
          </a:xfrm>
          <a:prstGeom prst="rect">
            <a:avLst/>
          </a:prstGeom>
          <a:noFill/>
          <a:ln w="9525">
            <a:noFill/>
            <a:miter lim="800000"/>
            <a:headEnd/>
            <a:tailEnd/>
          </a:ln>
          <a:effectLst/>
        </p:spPr>
        <p:txBody>
          <a:bodyPr>
            <a:spAutoFit/>
          </a:bodyPr>
          <a:lstStyle/>
          <a:p>
            <a:pPr>
              <a:spcBef>
                <a:spcPct val="50000"/>
              </a:spcBef>
            </a:pPr>
            <a:r>
              <a:rPr lang="en-US"/>
              <a:t>G</a:t>
            </a:r>
          </a:p>
        </p:txBody>
      </p:sp>
      <p:sp>
        <p:nvSpPr>
          <p:cNvPr id="31" name="Text Box 31"/>
          <p:cNvSpPr txBox="1">
            <a:spLocks noChangeArrowheads="1"/>
          </p:cNvSpPr>
          <p:nvPr/>
        </p:nvSpPr>
        <p:spPr bwMode="auto">
          <a:xfrm>
            <a:off x="4343400" y="4662487"/>
            <a:ext cx="304800" cy="366713"/>
          </a:xfrm>
          <a:prstGeom prst="rect">
            <a:avLst/>
          </a:prstGeom>
          <a:noFill/>
          <a:ln w="9525">
            <a:noFill/>
            <a:miter lim="800000"/>
            <a:headEnd/>
            <a:tailEnd/>
          </a:ln>
          <a:effectLst/>
        </p:spPr>
        <p:txBody>
          <a:bodyPr>
            <a:spAutoFit/>
          </a:bodyPr>
          <a:lstStyle/>
          <a:p>
            <a:pPr>
              <a:spcBef>
                <a:spcPct val="50000"/>
              </a:spcBef>
            </a:pPr>
            <a:r>
              <a:rPr lang="en-US"/>
              <a:t>G</a:t>
            </a:r>
          </a:p>
        </p:txBody>
      </p:sp>
      <p:sp>
        <p:nvSpPr>
          <p:cNvPr id="32" name="Text Box 32"/>
          <p:cNvSpPr txBox="1">
            <a:spLocks noChangeArrowheads="1"/>
          </p:cNvSpPr>
          <p:nvPr/>
        </p:nvSpPr>
        <p:spPr bwMode="auto">
          <a:xfrm>
            <a:off x="1676400" y="4510087"/>
            <a:ext cx="304800" cy="366713"/>
          </a:xfrm>
          <a:prstGeom prst="rect">
            <a:avLst/>
          </a:prstGeom>
          <a:noFill/>
          <a:ln w="9525">
            <a:noFill/>
            <a:miter lim="800000"/>
            <a:headEnd/>
            <a:tailEnd/>
          </a:ln>
          <a:effectLst/>
        </p:spPr>
        <p:txBody>
          <a:bodyPr>
            <a:spAutoFit/>
          </a:bodyPr>
          <a:lstStyle/>
          <a:p>
            <a:pPr>
              <a:spcBef>
                <a:spcPct val="50000"/>
              </a:spcBef>
            </a:pPr>
            <a:r>
              <a:rPr lang="en-US"/>
              <a:t>G</a:t>
            </a:r>
          </a:p>
        </p:txBody>
      </p:sp>
      <p:sp>
        <p:nvSpPr>
          <p:cNvPr id="33" name="Text Box 33"/>
          <p:cNvSpPr txBox="1">
            <a:spLocks noChangeArrowheads="1"/>
          </p:cNvSpPr>
          <p:nvPr/>
        </p:nvSpPr>
        <p:spPr bwMode="auto">
          <a:xfrm>
            <a:off x="1371600" y="4738687"/>
            <a:ext cx="304800" cy="366713"/>
          </a:xfrm>
          <a:prstGeom prst="rect">
            <a:avLst/>
          </a:prstGeom>
          <a:noFill/>
          <a:ln w="9525">
            <a:noFill/>
            <a:miter lim="800000"/>
            <a:headEnd/>
            <a:tailEnd/>
          </a:ln>
          <a:effectLst/>
        </p:spPr>
        <p:txBody>
          <a:bodyPr>
            <a:spAutoFit/>
          </a:bodyPr>
          <a:lstStyle/>
          <a:p>
            <a:pPr>
              <a:spcBef>
                <a:spcPct val="50000"/>
              </a:spcBef>
            </a:pPr>
            <a:r>
              <a:rPr lang="en-US"/>
              <a:t>G</a:t>
            </a:r>
          </a:p>
        </p:txBody>
      </p:sp>
      <p:sp>
        <p:nvSpPr>
          <p:cNvPr id="34" name="Text Box 34"/>
          <p:cNvSpPr txBox="1">
            <a:spLocks noChangeArrowheads="1"/>
          </p:cNvSpPr>
          <p:nvPr/>
        </p:nvSpPr>
        <p:spPr bwMode="auto">
          <a:xfrm>
            <a:off x="1600200" y="4205287"/>
            <a:ext cx="304800" cy="366713"/>
          </a:xfrm>
          <a:prstGeom prst="rect">
            <a:avLst/>
          </a:prstGeom>
          <a:noFill/>
          <a:ln w="9525">
            <a:noFill/>
            <a:miter lim="800000"/>
            <a:headEnd/>
            <a:tailEnd/>
          </a:ln>
          <a:effectLst/>
        </p:spPr>
        <p:txBody>
          <a:bodyPr>
            <a:spAutoFit/>
          </a:bodyPr>
          <a:lstStyle/>
          <a:p>
            <a:pPr>
              <a:spcBef>
                <a:spcPct val="50000"/>
              </a:spcBef>
            </a:pPr>
            <a:r>
              <a:rPr lang="en-US" dirty="0"/>
              <a:t>S</a:t>
            </a:r>
          </a:p>
        </p:txBody>
      </p:sp>
      <p:sp>
        <p:nvSpPr>
          <p:cNvPr id="35" name="Text Box 35"/>
          <p:cNvSpPr txBox="1">
            <a:spLocks noChangeArrowheads="1"/>
          </p:cNvSpPr>
          <p:nvPr/>
        </p:nvSpPr>
        <p:spPr bwMode="auto">
          <a:xfrm>
            <a:off x="5029200" y="4281487"/>
            <a:ext cx="304800" cy="366713"/>
          </a:xfrm>
          <a:prstGeom prst="rect">
            <a:avLst/>
          </a:prstGeom>
          <a:noFill/>
          <a:ln w="9525">
            <a:noFill/>
            <a:miter lim="800000"/>
            <a:headEnd/>
            <a:tailEnd/>
          </a:ln>
          <a:effectLst/>
        </p:spPr>
        <p:txBody>
          <a:bodyPr>
            <a:spAutoFit/>
          </a:bodyPr>
          <a:lstStyle/>
          <a:p>
            <a:pPr>
              <a:spcBef>
                <a:spcPct val="50000"/>
              </a:spcBef>
            </a:pPr>
            <a:r>
              <a:rPr lang="en-US"/>
              <a:t>S</a:t>
            </a:r>
          </a:p>
        </p:txBody>
      </p:sp>
      <p:sp>
        <p:nvSpPr>
          <p:cNvPr id="36" name="Text Box 36"/>
          <p:cNvSpPr txBox="1">
            <a:spLocks noChangeArrowheads="1"/>
          </p:cNvSpPr>
          <p:nvPr/>
        </p:nvSpPr>
        <p:spPr bwMode="auto">
          <a:xfrm>
            <a:off x="762000" y="6034087"/>
            <a:ext cx="2286000" cy="366713"/>
          </a:xfrm>
          <a:prstGeom prst="rect">
            <a:avLst/>
          </a:prstGeom>
          <a:noFill/>
          <a:ln w="9525">
            <a:noFill/>
            <a:miter lim="800000"/>
            <a:headEnd/>
            <a:tailEnd/>
          </a:ln>
          <a:effectLst/>
        </p:spPr>
        <p:txBody>
          <a:bodyPr>
            <a:spAutoFit/>
          </a:bodyPr>
          <a:lstStyle/>
          <a:p>
            <a:pPr>
              <a:spcBef>
                <a:spcPct val="50000"/>
              </a:spcBef>
            </a:pPr>
            <a:r>
              <a:rPr lang="en-US"/>
              <a:t>At the beginning…</a:t>
            </a:r>
          </a:p>
        </p:txBody>
      </p:sp>
      <p:sp>
        <p:nvSpPr>
          <p:cNvPr id="37" name="Text Box 37"/>
          <p:cNvSpPr txBox="1">
            <a:spLocks noChangeArrowheads="1"/>
          </p:cNvSpPr>
          <p:nvPr/>
        </p:nvSpPr>
        <p:spPr bwMode="auto">
          <a:xfrm>
            <a:off x="4191000" y="6034087"/>
            <a:ext cx="2209800" cy="366713"/>
          </a:xfrm>
          <a:prstGeom prst="rect">
            <a:avLst/>
          </a:prstGeom>
          <a:noFill/>
          <a:ln w="9525">
            <a:noFill/>
            <a:miter lim="800000"/>
            <a:headEnd/>
            <a:tailEnd/>
          </a:ln>
          <a:effectLst/>
        </p:spPr>
        <p:txBody>
          <a:bodyPr>
            <a:spAutoFit/>
          </a:bodyPr>
          <a:lstStyle/>
          <a:p>
            <a:pPr>
              <a:spcBef>
                <a:spcPct val="50000"/>
              </a:spcBef>
            </a:pPr>
            <a:r>
              <a:rPr lang="en-US"/>
              <a:t>After 15 minutes…</a:t>
            </a:r>
          </a:p>
        </p:txBody>
      </p:sp>
      <p:sp>
        <p:nvSpPr>
          <p:cNvPr id="38" name="Freeform 38"/>
          <p:cNvSpPr>
            <a:spLocks/>
          </p:cNvSpPr>
          <p:nvPr/>
        </p:nvSpPr>
        <p:spPr bwMode="auto">
          <a:xfrm>
            <a:off x="4724400" y="4205287"/>
            <a:ext cx="725488" cy="1119188"/>
          </a:xfrm>
          <a:custGeom>
            <a:avLst/>
            <a:gdLst/>
            <a:ahLst/>
            <a:cxnLst>
              <a:cxn ang="0">
                <a:pos x="21" y="16"/>
              </a:cxn>
              <a:cxn ang="0">
                <a:pos x="13" y="132"/>
              </a:cxn>
              <a:cxn ang="0">
                <a:pos x="5" y="156"/>
              </a:cxn>
              <a:cxn ang="0">
                <a:pos x="13" y="284"/>
              </a:cxn>
              <a:cxn ang="0">
                <a:pos x="9" y="372"/>
              </a:cxn>
              <a:cxn ang="0">
                <a:pos x="13" y="400"/>
              </a:cxn>
              <a:cxn ang="0">
                <a:pos x="29" y="396"/>
              </a:cxn>
              <a:cxn ang="0">
                <a:pos x="65" y="520"/>
              </a:cxn>
              <a:cxn ang="0">
                <a:pos x="85" y="564"/>
              </a:cxn>
              <a:cxn ang="0">
                <a:pos x="109" y="600"/>
              </a:cxn>
              <a:cxn ang="0">
                <a:pos x="149" y="656"/>
              </a:cxn>
              <a:cxn ang="0">
                <a:pos x="325" y="676"/>
              </a:cxn>
              <a:cxn ang="0">
                <a:pos x="373" y="652"/>
              </a:cxn>
              <a:cxn ang="0">
                <a:pos x="385" y="604"/>
              </a:cxn>
              <a:cxn ang="0">
                <a:pos x="389" y="592"/>
              </a:cxn>
              <a:cxn ang="0">
                <a:pos x="393" y="488"/>
              </a:cxn>
              <a:cxn ang="0">
                <a:pos x="409" y="288"/>
              </a:cxn>
              <a:cxn ang="0">
                <a:pos x="397" y="116"/>
              </a:cxn>
              <a:cxn ang="0">
                <a:pos x="385" y="92"/>
              </a:cxn>
              <a:cxn ang="0">
                <a:pos x="389" y="104"/>
              </a:cxn>
              <a:cxn ang="0">
                <a:pos x="393" y="92"/>
              </a:cxn>
              <a:cxn ang="0">
                <a:pos x="397" y="116"/>
              </a:cxn>
              <a:cxn ang="0">
                <a:pos x="381" y="16"/>
              </a:cxn>
              <a:cxn ang="0">
                <a:pos x="293" y="32"/>
              </a:cxn>
              <a:cxn ang="0">
                <a:pos x="77" y="36"/>
              </a:cxn>
              <a:cxn ang="0">
                <a:pos x="21" y="0"/>
              </a:cxn>
              <a:cxn ang="0">
                <a:pos x="21" y="40"/>
              </a:cxn>
            </a:cxnLst>
            <a:rect l="0" t="0" r="r" b="b"/>
            <a:pathLst>
              <a:path w="409" h="705">
                <a:moveTo>
                  <a:pt x="21" y="16"/>
                </a:moveTo>
                <a:cubicBezTo>
                  <a:pt x="18" y="55"/>
                  <a:pt x="25" y="95"/>
                  <a:pt x="13" y="132"/>
                </a:cubicBezTo>
                <a:cubicBezTo>
                  <a:pt x="10" y="140"/>
                  <a:pt x="5" y="156"/>
                  <a:pt x="5" y="156"/>
                </a:cubicBezTo>
                <a:cubicBezTo>
                  <a:pt x="8" y="197"/>
                  <a:pt x="0" y="245"/>
                  <a:pt x="13" y="284"/>
                </a:cubicBezTo>
                <a:cubicBezTo>
                  <a:pt x="12" y="313"/>
                  <a:pt x="9" y="343"/>
                  <a:pt x="9" y="372"/>
                </a:cubicBezTo>
                <a:cubicBezTo>
                  <a:pt x="9" y="381"/>
                  <a:pt x="7" y="393"/>
                  <a:pt x="13" y="400"/>
                </a:cubicBezTo>
                <a:cubicBezTo>
                  <a:pt x="17" y="404"/>
                  <a:pt x="24" y="397"/>
                  <a:pt x="29" y="396"/>
                </a:cubicBezTo>
                <a:cubicBezTo>
                  <a:pt x="34" y="442"/>
                  <a:pt x="51" y="477"/>
                  <a:pt x="65" y="520"/>
                </a:cubicBezTo>
                <a:cubicBezTo>
                  <a:pt x="72" y="541"/>
                  <a:pt x="66" y="551"/>
                  <a:pt x="85" y="564"/>
                </a:cubicBezTo>
                <a:cubicBezTo>
                  <a:pt x="90" y="580"/>
                  <a:pt x="97" y="588"/>
                  <a:pt x="109" y="600"/>
                </a:cubicBezTo>
                <a:cubicBezTo>
                  <a:pt x="118" y="628"/>
                  <a:pt x="118" y="646"/>
                  <a:pt x="149" y="656"/>
                </a:cubicBezTo>
                <a:cubicBezTo>
                  <a:pt x="182" y="705"/>
                  <a:pt x="302" y="675"/>
                  <a:pt x="325" y="676"/>
                </a:cubicBezTo>
                <a:cubicBezTo>
                  <a:pt x="363" y="702"/>
                  <a:pt x="358" y="674"/>
                  <a:pt x="373" y="652"/>
                </a:cubicBezTo>
                <a:cubicBezTo>
                  <a:pt x="378" y="620"/>
                  <a:pt x="374" y="636"/>
                  <a:pt x="385" y="604"/>
                </a:cubicBezTo>
                <a:cubicBezTo>
                  <a:pt x="386" y="600"/>
                  <a:pt x="389" y="592"/>
                  <a:pt x="389" y="592"/>
                </a:cubicBezTo>
                <a:cubicBezTo>
                  <a:pt x="384" y="556"/>
                  <a:pt x="389" y="524"/>
                  <a:pt x="393" y="488"/>
                </a:cubicBezTo>
                <a:cubicBezTo>
                  <a:pt x="395" y="445"/>
                  <a:pt x="394" y="334"/>
                  <a:pt x="409" y="288"/>
                </a:cubicBezTo>
                <a:cubicBezTo>
                  <a:pt x="406" y="231"/>
                  <a:pt x="402" y="173"/>
                  <a:pt x="397" y="116"/>
                </a:cubicBezTo>
                <a:cubicBezTo>
                  <a:pt x="397" y="113"/>
                  <a:pt x="389" y="92"/>
                  <a:pt x="385" y="92"/>
                </a:cubicBezTo>
                <a:cubicBezTo>
                  <a:pt x="381" y="92"/>
                  <a:pt x="388" y="100"/>
                  <a:pt x="389" y="104"/>
                </a:cubicBezTo>
                <a:cubicBezTo>
                  <a:pt x="390" y="100"/>
                  <a:pt x="391" y="88"/>
                  <a:pt x="393" y="92"/>
                </a:cubicBezTo>
                <a:cubicBezTo>
                  <a:pt x="397" y="99"/>
                  <a:pt x="397" y="124"/>
                  <a:pt x="397" y="116"/>
                </a:cubicBezTo>
                <a:cubicBezTo>
                  <a:pt x="397" y="75"/>
                  <a:pt x="390" y="52"/>
                  <a:pt x="381" y="16"/>
                </a:cubicBezTo>
                <a:cubicBezTo>
                  <a:pt x="340" y="30"/>
                  <a:pt x="362" y="28"/>
                  <a:pt x="293" y="32"/>
                </a:cubicBezTo>
                <a:cubicBezTo>
                  <a:pt x="230" y="53"/>
                  <a:pt x="120" y="37"/>
                  <a:pt x="77" y="36"/>
                </a:cubicBezTo>
                <a:cubicBezTo>
                  <a:pt x="56" y="29"/>
                  <a:pt x="44" y="8"/>
                  <a:pt x="21" y="0"/>
                </a:cubicBezTo>
                <a:cubicBezTo>
                  <a:pt x="15" y="17"/>
                  <a:pt x="7" y="26"/>
                  <a:pt x="21" y="40"/>
                </a:cubicBezTo>
              </a:path>
            </a:pathLst>
          </a:custGeom>
          <a:solidFill>
            <a:srgbClr val="969696">
              <a:alpha val="50000"/>
            </a:srgbClr>
          </a:solidFill>
          <a:ln w="9525">
            <a:solidFill>
              <a:schemeClr val="tx1"/>
            </a:solidFill>
            <a:round/>
            <a:headEnd/>
            <a:tailEnd/>
          </a:ln>
          <a:effectLst/>
        </p:spPr>
        <p:txBody>
          <a:bodyPr/>
          <a:lstStyle/>
          <a:p>
            <a:endParaRPr lang="en-US"/>
          </a:p>
        </p:txBody>
      </p:sp>
      <p:sp>
        <p:nvSpPr>
          <p:cNvPr id="39" name="Text Box 39"/>
          <p:cNvSpPr txBox="1">
            <a:spLocks noChangeArrowheads="1"/>
          </p:cNvSpPr>
          <p:nvPr/>
        </p:nvSpPr>
        <p:spPr bwMode="auto">
          <a:xfrm>
            <a:off x="4876800" y="4738687"/>
            <a:ext cx="228600" cy="366713"/>
          </a:xfrm>
          <a:prstGeom prst="rect">
            <a:avLst/>
          </a:prstGeom>
          <a:noFill/>
          <a:ln w="9525">
            <a:noFill/>
            <a:miter lim="800000"/>
            <a:headEnd/>
            <a:tailEnd/>
          </a:ln>
          <a:effectLst/>
        </p:spPr>
        <p:txBody>
          <a:bodyPr>
            <a:spAutoFit/>
          </a:bodyPr>
          <a:lstStyle/>
          <a:p>
            <a:pPr>
              <a:spcBef>
                <a:spcPct val="50000"/>
              </a:spcBef>
            </a:pPr>
            <a:r>
              <a:rPr lang="en-US"/>
              <a:t>I</a:t>
            </a:r>
          </a:p>
        </p:txBody>
      </p:sp>
      <p:sp>
        <p:nvSpPr>
          <p:cNvPr id="40" name="Text Box 40"/>
          <p:cNvSpPr txBox="1">
            <a:spLocks noChangeArrowheads="1"/>
          </p:cNvSpPr>
          <p:nvPr/>
        </p:nvSpPr>
        <p:spPr bwMode="auto">
          <a:xfrm>
            <a:off x="5105400" y="4510087"/>
            <a:ext cx="228600" cy="366713"/>
          </a:xfrm>
          <a:prstGeom prst="rect">
            <a:avLst/>
          </a:prstGeom>
          <a:noFill/>
          <a:ln w="9525">
            <a:noFill/>
            <a:miter lim="800000"/>
            <a:headEnd/>
            <a:tailEnd/>
          </a:ln>
          <a:effectLst/>
        </p:spPr>
        <p:txBody>
          <a:bodyPr>
            <a:spAutoFit/>
          </a:bodyPr>
          <a:lstStyle/>
          <a:p>
            <a:pPr>
              <a:spcBef>
                <a:spcPct val="50000"/>
              </a:spcBef>
            </a:pPr>
            <a:r>
              <a:rPr lang="en-US"/>
              <a:t>I</a:t>
            </a:r>
          </a:p>
        </p:txBody>
      </p:sp>
      <p:sp>
        <p:nvSpPr>
          <p:cNvPr id="41" name="Text Box 41"/>
          <p:cNvSpPr txBox="1">
            <a:spLocks noChangeArrowheads="1"/>
          </p:cNvSpPr>
          <p:nvPr/>
        </p:nvSpPr>
        <p:spPr bwMode="auto">
          <a:xfrm>
            <a:off x="2209800" y="5272087"/>
            <a:ext cx="228600" cy="366713"/>
          </a:xfrm>
          <a:prstGeom prst="rect">
            <a:avLst/>
          </a:prstGeom>
          <a:noFill/>
          <a:ln w="9525">
            <a:noFill/>
            <a:miter lim="800000"/>
            <a:headEnd/>
            <a:tailEnd/>
          </a:ln>
          <a:effectLst/>
        </p:spPr>
        <p:txBody>
          <a:bodyPr>
            <a:spAutoFit/>
          </a:bodyPr>
          <a:lstStyle/>
          <a:p>
            <a:pPr>
              <a:spcBef>
                <a:spcPct val="50000"/>
              </a:spcBef>
            </a:pPr>
            <a:r>
              <a:rPr lang="en-US"/>
              <a:t>I</a:t>
            </a:r>
          </a:p>
        </p:txBody>
      </p:sp>
      <p:sp>
        <p:nvSpPr>
          <p:cNvPr id="42" name="Text Box 42"/>
          <p:cNvSpPr txBox="1">
            <a:spLocks noChangeArrowheads="1"/>
          </p:cNvSpPr>
          <p:nvPr/>
        </p:nvSpPr>
        <p:spPr bwMode="auto">
          <a:xfrm>
            <a:off x="914400" y="4357687"/>
            <a:ext cx="228600" cy="366713"/>
          </a:xfrm>
          <a:prstGeom prst="rect">
            <a:avLst/>
          </a:prstGeom>
          <a:noFill/>
          <a:ln w="9525">
            <a:noFill/>
            <a:miter lim="800000"/>
            <a:headEnd/>
            <a:tailEnd/>
          </a:ln>
          <a:effectLst/>
        </p:spPr>
        <p:txBody>
          <a:bodyPr>
            <a:spAutoFit/>
          </a:bodyPr>
          <a:lstStyle/>
          <a:p>
            <a:pPr>
              <a:spcBef>
                <a:spcPct val="50000"/>
              </a:spcBef>
            </a:pPr>
            <a:r>
              <a:rPr lang="en-US"/>
              <a:t>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211</TotalTime>
  <Words>1703</Words>
  <Application>Microsoft Macintosh PowerPoint</Application>
  <PresentationFormat>On-screen Show (4:3)</PresentationFormat>
  <Paragraphs>368</Paragraphs>
  <Slides>32</Slides>
  <Notes>0</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Default Design</vt:lpstr>
      <vt:lpstr>NY State Lab Review</vt:lpstr>
      <vt:lpstr>“Making Connections”  </vt:lpstr>
      <vt:lpstr>Making Connections</vt:lpstr>
      <vt:lpstr>Slide 4</vt:lpstr>
      <vt:lpstr>Slide 5</vt:lpstr>
      <vt:lpstr>How is Heart Rate related to Exercise ?</vt:lpstr>
      <vt:lpstr>NYSED Part D  Lab Review</vt:lpstr>
      <vt:lpstr>Part A</vt:lpstr>
      <vt:lpstr>Part A </vt:lpstr>
      <vt:lpstr>Slide 10</vt:lpstr>
      <vt:lpstr>Part B</vt:lpstr>
      <vt:lpstr>What we learned</vt:lpstr>
      <vt:lpstr>Relationships and Biodiversity</vt:lpstr>
      <vt:lpstr>Slide 14</vt:lpstr>
      <vt:lpstr>Slide 15</vt:lpstr>
      <vt:lpstr>Test 2 – Structural Characteristics of Seeds</vt:lpstr>
      <vt:lpstr>Slide 17</vt:lpstr>
      <vt:lpstr>Test 4 – Paper Chromatography to Separate Plant Pigments</vt:lpstr>
      <vt:lpstr>Test 5 – Indicator Tests for Enzyme M</vt:lpstr>
      <vt:lpstr>Test 6 – Using Simulated Gel Electrophoresis to Compare DNA</vt:lpstr>
      <vt:lpstr>Simulated Gel Electrophoresis</vt:lpstr>
      <vt:lpstr>Slide 22</vt:lpstr>
      <vt:lpstr>Test 7 – Molecular Evidence for Relationships</vt:lpstr>
      <vt:lpstr>What type of evidence is more reliable structural or molecular ? </vt:lpstr>
      <vt:lpstr>The Beaks of Finches  </vt:lpstr>
      <vt:lpstr>Slide 26</vt:lpstr>
      <vt:lpstr> Supplies</vt:lpstr>
      <vt:lpstr>And now, Round 1…</vt:lpstr>
      <vt:lpstr>Successful in Round 1?   Welcome to Round 2!!!</vt:lpstr>
      <vt:lpstr>Unsuccessful in Round 1?</vt:lpstr>
      <vt:lpstr>Successful in Round 2? Welcome to Round 3!!</vt:lpstr>
      <vt:lpstr>So, what did you learn?</vt:lpstr>
    </vt:vector>
  </TitlesOfParts>
  <Company>South Lewis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Connections”  NYSED Lab</dc:title>
  <dc:creator>SLCSD</dc:creator>
  <cp:lastModifiedBy>Joshua Baravarian</cp:lastModifiedBy>
  <cp:revision>20</cp:revision>
  <dcterms:created xsi:type="dcterms:W3CDTF">2014-06-10T15:54:42Z</dcterms:created>
  <dcterms:modified xsi:type="dcterms:W3CDTF">2014-06-10T16:44:45Z</dcterms:modified>
</cp:coreProperties>
</file>